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</p:sldMasterIdLst>
  <p:notesMasterIdLst>
    <p:notesMasterId r:id="rId43"/>
  </p:notesMasterIdLst>
  <p:sldIdLst>
    <p:sldId id="259" r:id="rId2"/>
    <p:sldId id="359" r:id="rId3"/>
    <p:sldId id="265" r:id="rId4"/>
    <p:sldId id="262" r:id="rId5"/>
    <p:sldId id="388" r:id="rId6"/>
    <p:sldId id="269" r:id="rId7"/>
    <p:sldId id="274" r:id="rId8"/>
    <p:sldId id="311" r:id="rId9"/>
    <p:sldId id="293" r:id="rId10"/>
    <p:sldId id="312" r:id="rId11"/>
    <p:sldId id="313" r:id="rId12"/>
    <p:sldId id="334" r:id="rId13"/>
    <p:sldId id="335" r:id="rId14"/>
    <p:sldId id="364" r:id="rId15"/>
    <p:sldId id="360" r:id="rId16"/>
    <p:sldId id="365" r:id="rId17"/>
    <p:sldId id="385" r:id="rId18"/>
    <p:sldId id="363" r:id="rId19"/>
    <p:sldId id="367" r:id="rId20"/>
    <p:sldId id="383" r:id="rId21"/>
    <p:sldId id="369" r:id="rId22"/>
    <p:sldId id="371" r:id="rId23"/>
    <p:sldId id="379" r:id="rId24"/>
    <p:sldId id="384" r:id="rId25"/>
    <p:sldId id="386" r:id="rId26"/>
    <p:sldId id="349" r:id="rId27"/>
    <p:sldId id="350" r:id="rId28"/>
    <p:sldId id="287" r:id="rId29"/>
    <p:sldId id="307" r:id="rId30"/>
    <p:sldId id="294" r:id="rId31"/>
    <p:sldId id="376" r:id="rId32"/>
    <p:sldId id="366" r:id="rId33"/>
    <p:sldId id="377" r:id="rId34"/>
    <p:sldId id="378" r:id="rId35"/>
    <p:sldId id="373" r:id="rId36"/>
    <p:sldId id="374" r:id="rId37"/>
    <p:sldId id="382" r:id="rId38"/>
    <p:sldId id="380" r:id="rId39"/>
    <p:sldId id="381" r:id="rId40"/>
    <p:sldId id="389" r:id="rId41"/>
    <p:sldId id="39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85C"/>
    <a:srgbClr val="DDA147"/>
    <a:srgbClr val="B54C2D"/>
    <a:srgbClr val="B66952"/>
    <a:srgbClr val="B56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>
        <p:scale>
          <a:sx n="67" d="100"/>
          <a:sy n="67" d="100"/>
        </p:scale>
        <p:origin x="5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C2C67-84BE-4C81-B867-F8CD58154018}" type="datetimeFigureOut">
              <a:rPr lang="en-IN" smtClean="0"/>
              <a:t>11-12-2023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4ECF5-BACC-410A-B807-D02532E172B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102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52DE7F62-549F-4581-9C70-7AA7D5D32D7C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B89FA794-EC20-4347-B6A4-CF33C227E75C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AA4DA72C-7F5A-4146-8A90-BF5BB696B43B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2137A0FE-A9FB-4F57-882E-B095D2EBE903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388F9A81-F8B6-4CCC-8409-4796375DA93B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F01B4009-51D0-43A1-BBD6-F26404701A17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F8ADE5F9-2F26-4D34-AAE8-92F581C4A7D9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00491E6E-12D2-4C38-B50C-2197C73DDCBF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1718D315-2356-4040-B97F-10630622B03E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281"/>
            <a:ext cx="10353762" cy="6535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473131"/>
            <a:ext cx="10353762" cy="3714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C8CD4121-3D86-D66C-75E5-B5A1C693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4863" y="64815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A1A90E81-4B1B-41A9-9180-4FB9644C3D9E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2E13AB0-4A17-E4F8-8C1A-CBF248345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99" y="6490942"/>
            <a:ext cx="6672865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E7F02C0-A9D0-1FCA-1313-FB83E56B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3825" y="6481515"/>
            <a:ext cx="616179" cy="37648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C597443C-D6CD-4C5A-A42B-DF1CCC517345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596BF535-2A74-4C56-99A3-B75FB246507A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E993AB53-D0FA-4C3B-91CD-CA541F2044FD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9819"/>
            <a:ext cx="10353762" cy="6877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F839B41-D25A-1ED9-16B5-7FF5E578A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4863" y="64815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6489128C-5896-4C8F-9426-6BEA9E263870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B3CB1C7-4F53-F60A-EA14-82087119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99" y="6490942"/>
            <a:ext cx="6672865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C0C35E-F25F-EAAE-577E-BEA93E47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3825" y="6481515"/>
            <a:ext cx="616179" cy="37648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00DE1930-82BF-1030-5182-AC4A97FA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64863" y="64815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396EC76D-CCCE-4F7C-B20D-CDB80BEBCB55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59D94F0-6EAB-FC9A-1997-37082972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99" y="6490942"/>
            <a:ext cx="6672865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5AAEECD-04A6-484A-41CE-5C64DB46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3825" y="6481515"/>
            <a:ext cx="616179" cy="37648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E23062C2-2469-4B7F-90FC-61FDFFE21F20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/>
          <a:lstStyle/>
          <a:p>
            <a:fld id="{529B46C2-6057-4541-945C-5B9CAB6EFA82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284"/>
            <a:ext cx="10353762" cy="68187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473134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35928B0E-8F38-12DD-7CF6-0ADF7E055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64863" y="648151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E71B7B05-43BD-4D1A-81DD-88BF2D850339}" type="datetime1">
              <a:rPr lang="en-US" smtClean="0"/>
              <a:t>12/11/2023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C5E352A-D6CB-FE4F-1728-037CF3390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099" y="6490942"/>
            <a:ext cx="6672865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71FC821-7166-A0A2-EE1A-6DA9140DF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3825" y="6481515"/>
            <a:ext cx="616179" cy="376485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hd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link.springer.com/article/10.1007/JHEP09(2018)04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8.JP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Rotation_curve_of_spiral_galaxy_Messier_33_(Triangulum)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link.springer.com/article/10.1140/epjc/s10052-019-6730-7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://dx.doi.org/10.1007/JHEP03(2020)025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hyperlink" Target="http://dx.doi.org/10.1007/JHEP03(2020)025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5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link.springer.com/article/10.1007/JHEP11(2021)209" TargetMode="External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x.doi.org/10.1007/JHEP03(2020)025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x.doi.org/10.1007/JHEP03(2020)025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https://cds.cern.ch/record/2204916/files/EXO-16-011-pas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8.JP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coffee, food, beverage&#10;&#10;Description automatically generated">
            <a:extLst>
              <a:ext uri="{FF2B5EF4-FFF2-40B4-BE49-F238E27FC236}">
                <a16:creationId xmlns:a16="http://schemas.microsoft.com/office/drawing/2014/main" id="{91BC5572-FC33-4C1C-8DEE-C2CF75A7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10"/>
            <a:ext cx="12191980" cy="6857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1F047C-C727-42A7-85C5-68C5AA1B1A93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923924" y="991870"/>
                <a:ext cx="10315575" cy="2665730"/>
              </a:xfrm>
            </p:spPr>
            <p:txBody>
              <a:bodyPr>
                <a:noAutofit/>
              </a:bodyPr>
              <a:lstStyle/>
              <a:p>
                <a:r>
                  <a:rPr lang="en-US" sz="4800" dirty="0"/>
                  <a:t>Search for Dark Matter produced in association with a Higgs boson in </a:t>
                </a:r>
                <a:br>
                  <a:rPr lang="en-US" sz="4800" dirty="0"/>
                </a:br>
                <a:r>
                  <a:rPr lang="en-US" sz="4800" dirty="0"/>
                  <a:t>proton–proton collisions at  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4800" dirty="0"/>
                  <a:t>= 13 </a:t>
                </a:r>
                <a:r>
                  <a:rPr lang="en-US" sz="4800" dirty="0" err="1"/>
                  <a:t>TeV</a:t>
                </a:r>
                <a:endParaRPr lang="en-US" sz="4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1F047C-C727-42A7-85C5-68C5AA1B1A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923924" y="991870"/>
                <a:ext cx="10315575" cy="266573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5983" y="3910649"/>
            <a:ext cx="9440034" cy="2665730"/>
          </a:xfrm>
        </p:spPr>
        <p:txBody>
          <a:bodyPr>
            <a:normAutofit/>
          </a:bodyPr>
          <a:lstStyle/>
          <a:p>
            <a:r>
              <a:rPr lang="en-US" sz="2800" b="1" dirty="0"/>
              <a:t>Ashim Roy</a:t>
            </a:r>
          </a:p>
          <a:p>
            <a:r>
              <a:rPr lang="en-US" sz="2800" dirty="0"/>
              <a:t>B. N. Mandal University, </a:t>
            </a:r>
            <a:r>
              <a:rPr lang="en-US" sz="2800" dirty="0" err="1"/>
              <a:t>Madhepura</a:t>
            </a:r>
            <a:r>
              <a:rPr lang="en-US" sz="2800" dirty="0"/>
              <a:t>, India</a:t>
            </a:r>
          </a:p>
          <a:p>
            <a:r>
              <a:rPr lang="en-US" sz="2000" dirty="0"/>
              <a:t>On behalf of CMS Collaboration</a:t>
            </a:r>
          </a:p>
          <a:p>
            <a:endParaRPr lang="en-US" sz="2000" dirty="0"/>
          </a:p>
          <a:p>
            <a:r>
              <a:rPr lang="en-US" sz="2000" dirty="0"/>
              <a:t>ICHEPAP Conference Talk at SINP, Kolkata, December 11, 2023</a:t>
            </a:r>
          </a:p>
        </p:txBody>
      </p:sp>
    </p:spTree>
    <p:extLst>
      <p:ext uri="{BB962C8B-B14F-4D97-AF65-F5344CB8AC3E}">
        <p14:creationId xmlns:p14="http://schemas.microsoft.com/office/powerpoint/2010/main" val="63373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83915-5BBE-EF1A-9577-0E4991862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Dark Matter Signals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4AD16-B5A7-95E2-8664-358CDDEFA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16FD1-68FC-B4B6-DA42-87A37194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D9EC8-47A0-7B6A-03B1-A3DF1FE6ED03}"/>
              </a:ext>
            </a:extLst>
          </p:cNvPr>
          <p:cNvSpPr txBox="1"/>
          <p:nvPr/>
        </p:nvSpPr>
        <p:spPr>
          <a:xfrm>
            <a:off x="964325" y="676603"/>
            <a:ext cx="1538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Mono Jet</a:t>
            </a:r>
            <a:endParaRPr lang="en-IN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80A07-AEDB-4F26-F0C0-CCDAEF622F46}"/>
              </a:ext>
            </a:extLst>
          </p:cNvPr>
          <p:cNvSpPr txBox="1"/>
          <p:nvPr/>
        </p:nvSpPr>
        <p:spPr>
          <a:xfrm>
            <a:off x="3374150" y="676603"/>
            <a:ext cx="2252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Mono Photon</a:t>
            </a:r>
            <a:endParaRPr lang="en-IN" sz="2800" b="1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7DFF10-1FC8-D669-41E6-EF9B45096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5" y="1141185"/>
            <a:ext cx="2880000" cy="184604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DE2BD8-DE52-379D-DB94-7C121B94F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80" y="1152351"/>
            <a:ext cx="2160000" cy="1748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94DFE7-31EC-6A50-C898-5E2736DB8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75" y="1150228"/>
            <a:ext cx="2880000" cy="165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343E7D-1B3C-F52B-941A-3E679C654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1" y="3921917"/>
            <a:ext cx="2520000" cy="1410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9F6023-1BFC-D1F5-5CE1-16E22BB76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80" y="3921917"/>
            <a:ext cx="2520000" cy="14609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7FEC0E-6B5B-6D14-F9B3-E3C6714D6D14}"/>
              </a:ext>
            </a:extLst>
          </p:cNvPr>
          <p:cNvSpPr txBox="1"/>
          <p:nvPr/>
        </p:nvSpPr>
        <p:spPr>
          <a:xfrm>
            <a:off x="8450975" y="705178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Mono Z</a:t>
            </a:r>
            <a:endParaRPr lang="en-IN" sz="2800" b="1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BC2706-4CC6-B007-E154-4B1B8C5D5246}"/>
              </a:ext>
            </a:extLst>
          </p:cNvPr>
          <p:cNvSpPr txBox="1"/>
          <p:nvPr/>
        </p:nvSpPr>
        <p:spPr>
          <a:xfrm>
            <a:off x="2135900" y="3486478"/>
            <a:ext cx="2297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Mono V(W/Z)</a:t>
            </a:r>
            <a:endParaRPr lang="en-IN" sz="2800" b="1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1BCD4F-E18D-8A25-3595-98A0B342E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0646" y="3735778"/>
            <a:ext cx="2296080" cy="17779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BB1B53-03E3-D3B6-73BD-23C87DDEFAF9}"/>
              </a:ext>
            </a:extLst>
          </p:cNvPr>
          <p:cNvSpPr txBox="1"/>
          <p:nvPr/>
        </p:nvSpPr>
        <p:spPr>
          <a:xfrm>
            <a:off x="8852931" y="3247346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Mono H</a:t>
            </a:r>
            <a:endParaRPr lang="en-IN" sz="2800" b="1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EA7C7F-1960-2447-B75A-554D9B84BD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61" y="1165336"/>
            <a:ext cx="2520000" cy="160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7B8AA9-83E9-7D23-03C1-A2E87FC024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3641" y="3833511"/>
            <a:ext cx="2160000" cy="1594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14BF7B-ED93-FC2C-8F68-28642495110A}"/>
              </a:ext>
            </a:extLst>
          </p:cNvPr>
          <p:cNvSpPr txBox="1"/>
          <p:nvPr/>
        </p:nvSpPr>
        <p:spPr>
          <a:xfrm>
            <a:off x="4022900" y="5588741"/>
            <a:ext cx="381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and many more ……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368974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8DB7-926C-CDB7-4A86-3D2D2D18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Dark Matter Models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2959D-2A2C-A514-B911-144D8220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49357-D223-1F10-F1C6-CA3993E0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B76247-79BA-95BA-B3C8-3C034533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801852"/>
            <a:ext cx="7200000" cy="5584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56ACDD-B6CF-24B8-ACB6-234ECF5F40AC}"/>
              </a:ext>
            </a:extLst>
          </p:cNvPr>
          <p:cNvSpPr txBox="1"/>
          <p:nvPr/>
        </p:nvSpPr>
        <p:spPr>
          <a:xfrm>
            <a:off x="6683969" y="6481515"/>
            <a:ext cx="4895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J. Abdallah et al. / Physics of the Dark Universe 9–10 (2015) 8–23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316551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474D0-F28D-F849-172C-39F6C2917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LHC Dark Matter Working Group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D1209-B4EE-A3A8-5799-DDDEE4874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CBB71-CA98-BDB0-2CB3-8604EF40A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A5008-D450-213F-BD6C-B53B92C71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1"/>
          <a:stretch/>
        </p:blipFill>
        <p:spPr>
          <a:xfrm>
            <a:off x="204214" y="593725"/>
            <a:ext cx="8029252" cy="504000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EF210AF-1B89-0D4C-0D05-16EBC21EBD4A}"/>
              </a:ext>
            </a:extLst>
          </p:cNvPr>
          <p:cNvSpPr txBox="1">
            <a:spLocks/>
          </p:cNvSpPr>
          <p:nvPr/>
        </p:nvSpPr>
        <p:spPr>
          <a:xfrm>
            <a:off x="8233466" y="1108419"/>
            <a:ext cx="3904509" cy="5139981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en-US" sz="2000" dirty="0">
                <a:solidFill>
                  <a:srgbClr val="DDA147"/>
                </a:solidFill>
              </a:rPr>
              <a:t>Guidelines and recommendations for benchmark models</a:t>
            </a:r>
          </a:p>
          <a:p>
            <a:pPr marL="36900" indent="0">
              <a:buNone/>
            </a:pPr>
            <a:r>
              <a:rPr lang="en-US" sz="2000" dirty="0">
                <a:solidFill>
                  <a:srgbClr val="DDA147"/>
                </a:solidFill>
              </a:rPr>
              <a:t>LHC vs Direct/Indirect detection</a:t>
            </a:r>
          </a:p>
          <a:p>
            <a:pPr marL="36900" indent="0">
              <a:buNone/>
            </a:pPr>
            <a:r>
              <a:rPr lang="en-US" sz="2000" dirty="0">
                <a:solidFill>
                  <a:srgbClr val="DDA147"/>
                </a:solidFill>
              </a:rPr>
              <a:t>Dark Matter limit for mediator searches </a:t>
            </a:r>
          </a:p>
          <a:p>
            <a:pPr marL="36900" indent="0">
              <a:buNone/>
            </a:pPr>
            <a:endParaRPr lang="en-US" sz="2000" dirty="0">
              <a:solidFill>
                <a:srgbClr val="DDA147"/>
              </a:solidFill>
            </a:endParaRPr>
          </a:p>
          <a:p>
            <a:pPr marL="36900" indent="0">
              <a:buNone/>
            </a:pPr>
            <a:r>
              <a:rPr lang="en-US" sz="2000" dirty="0">
                <a:solidFill>
                  <a:srgbClr val="DDA147"/>
                </a:solidFill>
              </a:rPr>
              <a:t>Dark Matter Simplified Model</a:t>
            </a:r>
          </a:p>
          <a:p>
            <a:r>
              <a:rPr lang="en-US" sz="2000" dirty="0"/>
              <a:t>Vector/axial vector or scalar/pseudo scalar mediator that couples to quarks and fermionic DM</a:t>
            </a:r>
            <a:endParaRPr lang="en-IN" sz="2000" dirty="0"/>
          </a:p>
          <a:p>
            <a:endParaRPr lang="en-US" sz="20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4455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5A7D-DC32-7150-B58D-7E3AC283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Mono Higgs + MET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B36CF9C-1A6D-E274-2A65-3D2BE52E24E6}"/>
              </a:ext>
            </a:extLst>
          </p:cNvPr>
          <p:cNvSpPr txBox="1">
            <a:spLocks/>
          </p:cNvSpPr>
          <p:nvPr/>
        </p:nvSpPr>
        <p:spPr>
          <a:xfrm>
            <a:off x="217067" y="3105150"/>
            <a:ext cx="3657600" cy="3295650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en-US" dirty="0">
                <a:solidFill>
                  <a:srgbClr val="DDA147"/>
                </a:solidFill>
              </a:rPr>
              <a:t>Interpretation: 2HDM+a</a:t>
            </a:r>
          </a:p>
          <a:p>
            <a:pPr algn="l"/>
            <a:r>
              <a:rPr lang="en-US" sz="1800" dirty="0"/>
              <a:t>2HDM model e</a:t>
            </a:r>
            <a:r>
              <a:rPr lang="en-US" sz="1800" b="0" i="0" u="none" strike="noStrike" baseline="0" dirty="0">
                <a:solidFill>
                  <a:schemeClr val="tx2"/>
                </a:solidFill>
              </a:rPr>
              <a:t>xtended by an additional light pseudoscalar boson ‘a’</a:t>
            </a:r>
            <a:endParaRPr lang="en-US" sz="1800" b="0" i="0" u="none" strike="noStrike" baseline="0" dirty="0"/>
          </a:p>
          <a:p>
            <a:pPr algn="l"/>
            <a:r>
              <a:rPr lang="en-US" sz="1800" b="0" i="0" u="none" strike="noStrike" baseline="0" dirty="0"/>
              <a:t>New pseudoscalar ‘a’ which mediates the interactions between the SM and DM</a:t>
            </a:r>
            <a:endParaRPr lang="en-IN" sz="1800" dirty="0"/>
          </a:p>
          <a:p>
            <a:r>
              <a:rPr lang="en-US" sz="2000" dirty="0"/>
              <a:t>S</a:t>
            </a:r>
            <a:r>
              <a:rPr lang="en-US" sz="2000" b="0" i="0" u="none" strike="noStrike" baseline="0" dirty="0"/>
              <a:t>implest </a:t>
            </a:r>
            <a:r>
              <a:rPr lang="en-US" sz="2000" b="0" i="0" u="none" strike="noStrike" baseline="0" dirty="0" err="1"/>
              <a:t>renormalisable</a:t>
            </a:r>
            <a:r>
              <a:rPr lang="en-US" sz="2000" b="0" i="0" u="none" strike="noStrike" baseline="0" dirty="0"/>
              <a:t> and gauge-invariant </a:t>
            </a:r>
          </a:p>
          <a:p>
            <a:endParaRPr lang="en-US" sz="2000" dirty="0"/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8C817-5C7F-ABFA-8231-F08937D19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367" y="1185847"/>
            <a:ext cx="2880000" cy="1510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5B8C98-B270-AB7C-35F0-4A1B5C937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5243" y="819490"/>
            <a:ext cx="2880000" cy="2126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D40DC7-9B70-DB13-044F-787D44B5A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409" y="767726"/>
            <a:ext cx="2880000" cy="2230140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3B132AD-00BC-2A1A-2A47-2C614949E837}"/>
              </a:ext>
            </a:extLst>
          </p:cNvPr>
          <p:cNvSpPr txBox="1">
            <a:spLocks/>
          </p:cNvSpPr>
          <p:nvPr/>
        </p:nvSpPr>
        <p:spPr>
          <a:xfrm>
            <a:off x="4150892" y="3105150"/>
            <a:ext cx="3657600" cy="3295650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en-US" dirty="0">
                <a:solidFill>
                  <a:srgbClr val="DDA147"/>
                </a:solidFill>
              </a:rPr>
              <a:t>Interpretation: Z’-2HDM</a:t>
            </a:r>
          </a:p>
          <a:p>
            <a:r>
              <a:rPr lang="en-US" sz="1800" b="0" u="none" strike="noStrike" baseline="0" dirty="0">
                <a:solidFill>
                  <a:schemeClr val="tx2"/>
                </a:solidFill>
              </a:rPr>
              <a:t>2HDM model</a:t>
            </a:r>
            <a:r>
              <a:rPr lang="en-US" sz="1800" b="0" i="0" u="none" strike="noStrike" baseline="0" dirty="0"/>
              <a:t> extended by a U(1)</a:t>
            </a:r>
            <a:r>
              <a:rPr lang="en-US" sz="1800" b="0" i="0" u="none" strike="noStrike" baseline="-25000" dirty="0"/>
              <a:t>Z’</a:t>
            </a:r>
            <a:r>
              <a:rPr lang="en-IN" sz="1800" b="0" i="0" u="none" strike="noStrike" baseline="0" dirty="0"/>
              <a:t> group</a:t>
            </a:r>
            <a:endParaRPr lang="en-US" sz="1800" dirty="0"/>
          </a:p>
          <a:p>
            <a:r>
              <a:rPr lang="en-US" sz="1800" dirty="0"/>
              <a:t>Vector Z’ produced resonantly, decays into SM-like h and heavy pseudoscalar A</a:t>
            </a:r>
            <a:r>
              <a:rPr lang="en-US" sz="1800" baseline="30000" dirty="0"/>
              <a:t>0</a:t>
            </a:r>
            <a:r>
              <a:rPr lang="en-US" sz="1800" dirty="0"/>
              <a:t> that couples to DM</a:t>
            </a:r>
            <a:endParaRPr lang="en-IN" sz="1800" dirty="0"/>
          </a:p>
          <a:p>
            <a:endParaRPr lang="en-US" sz="2000" dirty="0"/>
          </a:p>
          <a:p>
            <a:endParaRPr lang="en-IN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7752CBC-C450-1C2A-EC1A-57CFEBDDDDD4}"/>
              </a:ext>
            </a:extLst>
          </p:cNvPr>
          <p:cNvSpPr txBox="1">
            <a:spLocks/>
          </p:cNvSpPr>
          <p:nvPr/>
        </p:nvSpPr>
        <p:spPr>
          <a:xfrm>
            <a:off x="7827542" y="3076575"/>
            <a:ext cx="3657600" cy="3371850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en-US" dirty="0">
                <a:solidFill>
                  <a:srgbClr val="DDA147"/>
                </a:solidFill>
              </a:rPr>
              <a:t>Interpretation: Z’-Baryonic</a:t>
            </a:r>
          </a:p>
          <a:p>
            <a:r>
              <a:rPr lang="en-IN" sz="1800" dirty="0"/>
              <a:t>New U(1)</a:t>
            </a:r>
            <a:r>
              <a:rPr lang="en-IN" sz="1800" baseline="-25000" dirty="0"/>
              <a:t>B</a:t>
            </a:r>
            <a:r>
              <a:rPr lang="en-IN" sz="1800" dirty="0"/>
              <a:t> symmetry → Z’ boson</a:t>
            </a:r>
          </a:p>
          <a:p>
            <a:r>
              <a:rPr lang="en-IN" sz="1800" dirty="0"/>
              <a:t>Symmetry broken by heavy Higgs field with boson H</a:t>
            </a:r>
            <a:r>
              <a:rPr lang="en-IN" sz="1800" baseline="-25000" dirty="0"/>
              <a:t>B</a:t>
            </a:r>
            <a:r>
              <a:rPr lang="en-IN" sz="1800" dirty="0"/>
              <a:t> that mixes with SM Higgs boson</a:t>
            </a:r>
          </a:p>
          <a:p>
            <a:r>
              <a:rPr lang="en-US" sz="1800" b="0" i="0" u="none" strike="noStrike" baseline="0" dirty="0">
                <a:solidFill>
                  <a:schemeClr val="tx2"/>
                </a:solidFill>
              </a:rPr>
              <a:t>Z’ </a:t>
            </a:r>
            <a:r>
              <a:rPr lang="en-IN" sz="1800" b="0" i="0" u="none" strike="noStrike" baseline="0" dirty="0"/>
              <a:t>acts as a DM </a:t>
            </a:r>
            <a:r>
              <a:rPr lang="en-US" sz="1800" b="0" i="0" u="none" strike="noStrike" baseline="0" dirty="0"/>
              <a:t>mediator and can radiate a Higgs boson</a:t>
            </a:r>
            <a:endParaRPr lang="en-IN" sz="1800" dirty="0"/>
          </a:p>
          <a:p>
            <a:pPr marL="36900" indent="0">
              <a:buNone/>
            </a:pPr>
            <a:endParaRPr lang="en-IN" sz="18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38767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AFFDABD-7549-B261-30F3-288FC2DC74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4523" y="800340"/>
                <a:ext cx="10170177" cy="537247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06000" algn="l" defTabSz="457200" rtl="0" eaLnBrk="1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23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720000" indent="-270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21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02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8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38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16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1674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6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0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40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278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10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IN" sz="2000" b="1" dirty="0">
                    <a:solidFill>
                      <a:srgbClr val="00B0F0"/>
                    </a:solidFill>
                    <a:effectLst/>
                  </a:rPr>
                  <a:t>Trigger: </a:t>
                </a:r>
                <a:r>
                  <a:rPr lang="en-IN" sz="1800" b="0" i="0" u="none" strike="noStrike" baseline="0" dirty="0"/>
                  <a:t>Diphoton trigger </a:t>
                </a:r>
                <a:r>
                  <a:rPr lang="en-US" sz="1800" b="0" i="0" u="none" strike="noStrike" baseline="0" dirty="0"/>
                  <a:t>with loose </a:t>
                </a:r>
                <a:r>
                  <a:rPr lang="en-US" sz="1800" b="0" i="0" u="none" strike="noStrike" baseline="0" dirty="0" err="1"/>
                  <a:t>p</a:t>
                </a:r>
                <a:r>
                  <a:rPr lang="en-US" sz="1800" b="0" i="0" u="none" strike="noStrike" baseline="-25000" dirty="0" err="1"/>
                  <a:t>T</a:t>
                </a:r>
                <a:r>
                  <a:rPr lang="en-US" sz="1800" b="0" i="0" u="none" strike="noStrike" baseline="0" dirty="0"/>
                  <a:t> threshold and a very loose selection criteria based on </a:t>
                </a:r>
                <a:r>
                  <a:rPr lang="en-IN" sz="1800" b="0" i="0" u="none" strike="noStrike" baseline="0" dirty="0">
                    <a:effectLst/>
                  </a:rPr>
                  <a:t>cluster shower shape,</a:t>
                </a:r>
                <a:r>
                  <a:rPr lang="en-US" sz="1800" b="0" i="0" u="none" strike="noStrike" baseline="0" dirty="0"/>
                  <a:t> isolation, ratio of hadronic to electromagnetic energy deposits imposed on both photon candidates. Diphoton invariant mass &gt; 90 GeV.</a:t>
                </a:r>
              </a:p>
              <a:p>
                <a:pPr algn="l">
                  <a:lnSpc>
                    <a:spcPct val="100000"/>
                  </a:lnSpc>
                  <a:buFont typeface="Wingdings" panose="05000000000000000000" pitchFamily="2" charset="2"/>
                  <a:buChar char="q"/>
                </a:pPr>
                <a:r>
                  <a:rPr lang="en-US" sz="2000" b="1" dirty="0">
                    <a:solidFill>
                      <a:srgbClr val="00B0F0"/>
                    </a:solidFill>
                    <a:effectLst/>
                  </a:rPr>
                  <a:t>Pass Photon Identification Criteria</a:t>
                </a:r>
                <a:endParaRPr lang="en-IN" sz="2000" b="1" dirty="0">
                  <a:solidFill>
                    <a:srgbClr val="00B0F0"/>
                  </a:solidFill>
                  <a:effectLst/>
                </a:endParaRPr>
              </a:p>
              <a:p>
                <a:pPr algn="l">
                  <a:lnSpc>
                    <a:spcPct val="100000"/>
                  </a:lnSpc>
                  <a:buFont typeface="Wingdings" panose="05000000000000000000" pitchFamily="2" charset="2"/>
                  <a:buChar char="q"/>
                </a:pPr>
                <a:r>
                  <a:rPr lang="en-IN" sz="2000" b="1" dirty="0">
                    <a:solidFill>
                      <a:srgbClr val="00B0F0"/>
                    </a:solidFill>
                    <a:effectLst/>
                  </a:rPr>
                  <a:t>Kinematic Selection</a:t>
                </a:r>
                <a:r>
                  <a:rPr lang="en-IN" sz="2000" b="1" i="0" u="none" strike="noStrike" baseline="0" dirty="0">
                    <a:solidFill>
                      <a:srgbClr val="00B0F0"/>
                    </a:solidFill>
                    <a:effectLst/>
                  </a:rPr>
                  <a:t>: </a:t>
                </a:r>
                <a:endParaRPr lang="en-US" sz="2000" b="1" dirty="0">
                  <a:solidFill>
                    <a:srgbClr val="00B0F0"/>
                  </a:solidFill>
                  <a:effectLst/>
                </a:endParaRPr>
              </a:p>
              <a:p>
                <a:pPr lvl="1">
                  <a:buFont typeface="Wingdings" panose="05000000000000000000" pitchFamily="2" charset="2"/>
                  <a:buChar char="q"/>
                </a:pPr>
                <a:r>
                  <a:rPr lang="en-IN" sz="1800" b="1" i="0" u="none" strike="noStrike" baseline="0" dirty="0">
                    <a:solidFill>
                      <a:srgbClr val="FFFF00"/>
                    </a:solidFill>
                  </a:rPr>
                  <a:t>High MET Category: </a:t>
                </a: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IN" sz="1500" b="0" u="none" strike="noStrike" dirty="0"/>
                  <a:t>MET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15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  <m:r>
                      <a:rPr lang="en-US" sz="1500" b="0" i="1" u="none" strike="noStrike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IN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130 </m:t>
                    </m:r>
                    <m:r>
                      <a:rPr lang="en-US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1500" b="0" i="1" u="none" strike="noStrik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N" sz="15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IN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IN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0.5 </m:t>
                    </m:r>
                    <m:sSub>
                      <m:sSubPr>
                        <m:ctrlPr>
                          <a:rPr lang="en-US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endParaRPr lang="en-US" sz="1500" b="0" i="1" u="none" strike="noStrik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N" sz="15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IN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IN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0.25 </m:t>
                    </m:r>
                    <m:sSub>
                      <m:sSubPr>
                        <m:ctrlPr>
                          <a:rPr lang="en-US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500" b="0" i="1" u="none" strike="noStrik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N" sz="15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5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IN" sz="15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sup>
                    </m:sSubSup>
                    <m:r>
                      <a:rPr lang="en-IN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90 </m:t>
                    </m:r>
                    <m:r>
                      <a:rPr lang="en-US" sz="15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1500" b="0" i="0" u="none" strike="noStrike" dirty="0">
                  <a:ea typeface="Cambria Math" panose="02040503050406030204" pitchFamily="18" charset="0"/>
                </a:endParaRPr>
              </a:p>
              <a:p>
                <a:pPr algn="l">
                  <a:lnSpc>
                    <a:spcPct val="100000"/>
                  </a:lnSpc>
                  <a:buFont typeface="Wingdings" panose="05000000000000000000" pitchFamily="2" charset="2"/>
                  <a:buChar char="q"/>
                </a:pPr>
                <a:r>
                  <a:rPr lang="en-US" sz="2000" b="1" i="0" u="none" strike="noStrike" baseline="0" dirty="0">
                    <a:solidFill>
                      <a:srgbClr val="00B0F0"/>
                    </a:solidFill>
                  </a:rPr>
                  <a:t>No of jets </a:t>
                </a:r>
                <a:r>
                  <a:rPr lang="en-US" sz="2000" b="1" i="0" u="none" strike="noStrike" dirty="0">
                    <a:solidFill>
                      <a:srgbClr val="00B0F0"/>
                    </a:solidFill>
                  </a:rPr>
                  <a:t>&lt;</a:t>
                </a:r>
                <a:r>
                  <a:rPr lang="en-US" sz="2000" b="1" i="0" u="none" strike="noStrike" baseline="0" dirty="0">
                    <a:solidFill>
                      <a:srgbClr val="00B0F0"/>
                    </a:solidFill>
                  </a:rPr>
                  <a:t> 3 </a:t>
                </a:r>
                <a:r>
                  <a:rPr lang="en-US" sz="2000" b="0" i="0" u="none" strike="noStrike" baseline="0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20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𝑗𝑒𝑡</m:t>
                        </m:r>
                      </m:sup>
                    </m:sSubSup>
                    <m:r>
                      <a:rPr lang="en-IN" sz="20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0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30 </m:t>
                    </m:r>
                    <m:r>
                      <a:rPr lang="en-US" sz="20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  <m:r>
                      <a:rPr lang="en-US" sz="20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0" i="0" u="none" strike="noStrike" baseline="0" dirty="0"/>
                  <a:t>)    </a:t>
                </a:r>
                <a:r>
                  <a:rPr lang="da-DK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(</a:t>
                </a:r>
                <a:r>
                  <a:rPr lang="en-US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suppress the contribution from the QCD background</a:t>
                </a:r>
                <a:r>
                  <a:rPr lang="da-DK" sz="20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)</a:t>
                </a:r>
                <a:endParaRPr lang="en-US" sz="2000" dirty="0"/>
              </a:p>
              <a:p>
                <a:pPr algn="l">
                  <a:lnSpc>
                    <a:spcPct val="100000"/>
                  </a:lnSpc>
                  <a:buFont typeface="Wingdings" panose="05000000000000000000" pitchFamily="2" charset="2"/>
                  <a:buChar char="q"/>
                </a:pPr>
                <a:r>
                  <a:rPr lang="en-IN" sz="2000" b="1" i="0" u="none" strike="noStrike" baseline="0" dirty="0">
                    <a:solidFill>
                      <a:srgbClr val="00B0F0"/>
                    </a:solidFill>
                  </a:rPr>
                  <a:t>Topological cuts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da-DK" sz="1800" b="0" i="0" u="none" strike="noStrike" baseline="0" dirty="0"/>
                  <a:t>min|Δφ(jet, MET)| &gt; 0.5  </a:t>
                </a:r>
                <a:r>
                  <a:rPr lang="da-DK" sz="1800" b="0" i="0" u="none" strike="noStrike" baseline="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(</a:t>
                </a:r>
                <a:r>
                  <a:rPr lang="en-US" sz="1800" b="0" i="0" u="none" strike="noStrike" baseline="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to avoid any high energetic jet collinear to the MET)</a:t>
                </a:r>
                <a:endParaRPr lang="da-DK" sz="1800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l-GR" sz="1800" b="0" i="0" u="none" strike="noStrike" baseline="0" dirty="0"/>
                  <a:t>|Δφ(γγ, </a:t>
                </a:r>
                <a:r>
                  <a:rPr lang="en-IN" sz="1800" b="0" i="0" u="none" strike="noStrike" baseline="0" dirty="0"/>
                  <a:t>MET)| &gt; 2.1 </a:t>
                </a:r>
                <a:r>
                  <a:rPr lang="en-IN" sz="1800" b="0" i="0" u="none" strike="noStrike" baseline="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(</a:t>
                </a:r>
                <a:r>
                  <a:rPr lang="en-US" sz="1800" b="0" i="0" u="none" strike="noStrike" baseline="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to select events where the Higgs boson and the </a:t>
                </a:r>
                <a:r>
                  <a:rPr lang="en-US" sz="1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MET </a:t>
                </a:r>
                <a:r>
                  <a:rPr lang="en-IN" sz="1800" b="0" i="0" u="none" strike="noStrike" baseline="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are back-to-back)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AFFDABD-7549-B261-30F3-288FC2DC7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23" y="800340"/>
                <a:ext cx="10170177" cy="5372473"/>
              </a:xfrm>
              <a:prstGeom prst="rect">
                <a:avLst/>
              </a:prstGeom>
              <a:blipFill>
                <a:blip r:embed="rId3"/>
                <a:stretch>
                  <a:fillRect b="-442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E93CC7D-7663-455F-0500-24D4A03FC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76625" y="2684119"/>
                <a:ext cx="4121802" cy="213708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06000" algn="l" defTabSz="457200" rtl="0" eaLnBrk="1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23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720000" indent="-270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21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02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8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38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16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1674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6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0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40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278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10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buFont typeface="Wingdings" panose="05000000000000000000" pitchFamily="2" charset="2"/>
                  <a:buChar char="q"/>
                </a:pPr>
                <a:r>
                  <a:rPr lang="en-IN" sz="1800" b="1" i="0" u="none" strike="noStrike" baseline="0" dirty="0">
                    <a:solidFill>
                      <a:srgbClr val="FFFF00"/>
                    </a:solidFill>
                  </a:rPr>
                  <a:t>Low-MET Category: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IN" sz="1600" b="1" i="0" u="none" strike="noStrike" baseline="0" dirty="0"/>
                  <a:t>MET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16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  <m:r>
                      <a:rPr lang="en-US" sz="1600" b="0" i="1" u="none" strike="noStrike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IN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𝑖𝑛</m:t>
                    </m:r>
                    <m:r>
                      <a:rPr lang="en-US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[50,130] </m:t>
                    </m:r>
                    <m:r>
                      <a:rPr lang="en-US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IN" sz="1600" b="1" i="0" u="none" strike="noStrike" baseline="0" dirty="0"/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N" sz="16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IN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IN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0.45 </m:t>
                    </m:r>
                    <m:sSub>
                      <m:sSubPr>
                        <m:ctrlPr>
                          <a:rPr lang="en-US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endParaRPr lang="el-GR" sz="1600" b="0" i="0" u="none" strike="noStrike" baseline="0" dirty="0"/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N" sz="16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IN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IN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0.25 </m:t>
                    </m:r>
                    <m:sSub>
                      <m:sSubPr>
                        <m:ctrlPr>
                          <a:rPr lang="en-US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IN" sz="1600" b="0" i="0" u="none" strike="noStrike" baseline="0" dirty="0"/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IN" sz="16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IN" sz="1600" b="0" i="1" u="none" strike="noStrike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sup>
                    </m:sSubSup>
                    <m:r>
                      <a:rPr lang="en-IN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75 </m:t>
                    </m:r>
                    <m:r>
                      <a:rPr lang="en-US" sz="16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IN" sz="1600" b="0" i="0" u="none" strike="noStrike" baseline="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E93CC7D-7663-455F-0500-24D4A03FC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625" y="2684119"/>
                <a:ext cx="4121802" cy="21370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0A723DE-A049-7AE1-F494-1685CD067CAA}"/>
              </a:ext>
            </a:extLst>
          </p:cNvPr>
          <p:cNvSpPr txBox="1"/>
          <p:nvPr/>
        </p:nvSpPr>
        <p:spPr>
          <a:xfrm>
            <a:off x="408262" y="353701"/>
            <a:ext cx="2965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DF985C"/>
                </a:solidFill>
              </a:rPr>
              <a:t>Event Selection</a:t>
            </a:r>
            <a:endParaRPr lang="en-IN" sz="3200" dirty="0">
              <a:solidFill>
                <a:srgbClr val="DF98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72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Background</a:t>
            </a:r>
            <a:endParaRPr lang="en-IN" sz="3600" dirty="0">
              <a:solidFill>
                <a:srgbClr val="DF985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26D9FA-6EAA-EC3D-2FAD-35CD376F6CBC}"/>
                  </a:ext>
                </a:extLst>
              </p:cNvPr>
              <p:cNvSpPr txBox="1"/>
              <p:nvPr/>
            </p:nvSpPr>
            <p:spPr>
              <a:xfrm>
                <a:off x="1171575" y="1162050"/>
                <a:ext cx="10487025" cy="4893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IN" sz="2400" b="1" dirty="0">
                    <a:solidFill>
                      <a:srgbClr val="00B0F0"/>
                    </a:solidFill>
                  </a:rPr>
                  <a:t>Irreducible background 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IN" sz="2400" dirty="0"/>
                  <a:t>Associate production of Higgs boson and a Z boson where Z decays to two neutrinos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IN" sz="2400" b="1" dirty="0">
                    <a:solidFill>
                      <a:srgbClr val="00B0F0"/>
                    </a:solidFill>
                  </a:rPr>
                  <a:t>Reducible backgrounds 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IN" sz="2400" b="1" dirty="0">
                    <a:solidFill>
                      <a:srgbClr val="FFFF00"/>
                    </a:solidFill>
                  </a:rPr>
                  <a:t>Resonant 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IN" sz="2400" dirty="0"/>
                  <a:t>The SM Higgs production (</a:t>
                </a:r>
                <a:r>
                  <a:rPr lang="en-IN" sz="2400" dirty="0" err="1"/>
                  <a:t>VBF,ttH</a:t>
                </a:r>
                <a:r>
                  <a:rPr lang="en-IN" sz="2400" dirty="0"/>
                  <a:t>) decaying to two photons with mismeasured MET </a:t>
                </a:r>
              </a:p>
              <a:p>
                <a:pPr marL="1200150" lvl="2" indent="-285750">
                  <a:buFont typeface="Wingdings" panose="05000000000000000000" pitchFamily="2" charset="2"/>
                  <a:buChar char="Ø"/>
                </a:pPr>
                <a:r>
                  <a:rPr lang="en-IN" sz="2400" dirty="0"/>
                  <a:t>The SM Higgs production in association with a W boson where W goes to lepton and neutrino 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IN" sz="2400" b="1" dirty="0">
                    <a:solidFill>
                      <a:srgbClr val="FFFF00"/>
                    </a:solidFill>
                  </a:rPr>
                  <a:t>Non-Resonant</a:t>
                </a:r>
              </a:p>
              <a:p>
                <a:pPr marL="1257300" lvl="2" indent="-342900">
                  <a:buFont typeface="Wingdings" panose="05000000000000000000" pitchFamily="2" charset="2"/>
                  <a:buChar char="Ø"/>
                </a:pPr>
                <a:r>
                  <a:rPr lang="en-IN" sz="2400" dirty="0"/>
                  <a:t>QCD, </a:t>
                </a:r>
                <a:r>
                  <a:rPr lang="el-GR" sz="2400" dirty="0"/>
                  <a:t>γγ, γ + </a:t>
                </a:r>
                <a:r>
                  <a:rPr lang="en-IN" sz="2400" dirty="0"/>
                  <a:t>jet, and </a:t>
                </a:r>
                <a:r>
                  <a:rPr lang="en-US" sz="2400" dirty="0" err="1"/>
                  <a:t>Drell</a:t>
                </a:r>
                <a:r>
                  <a:rPr lang="en-US" sz="2400" dirty="0"/>
                  <a:t>-Yan production in association with jets with the Z boson decaying to electron pairs and neutrinos</a:t>
                </a:r>
                <a:endParaRPr lang="en-IN" sz="2400" dirty="0"/>
              </a:p>
              <a:p>
                <a:pPr marL="1257300" lvl="2" indent="-342900">
                  <a:buFont typeface="Wingdings" panose="05000000000000000000" pitchFamily="2" charset="2"/>
                  <a:buChar char="Ø"/>
                </a:pPr>
                <a:r>
                  <a:rPr lang="en-IN" sz="2400" dirty="0"/>
                  <a:t>Z, ZZ, 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u="none" strike="noStrike" baseline="0" smtClean="0">
                        <a:latin typeface="Cambria Math" panose="02040503050406030204" pitchFamily="18" charset="0"/>
                      </a:rPr>
                      <m:t>t</m:t>
                    </m:r>
                    <m:acc>
                      <m:accPr>
                        <m:chr m:val="̅"/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u="none" strike="noStrike" baseline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lang="en-IN" sz="2400" dirty="0"/>
                  <a:t> or W boson + 1 or 2 photons,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26D9FA-6EAA-EC3D-2FAD-35CD376F6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1162050"/>
                <a:ext cx="10487025" cy="4893647"/>
              </a:xfrm>
              <a:prstGeom prst="rect">
                <a:avLst/>
              </a:prstGeom>
              <a:blipFill>
                <a:blip r:embed="rId3"/>
                <a:stretch>
                  <a:fillRect l="-755" t="-998" b="-199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6317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) + MET</a:t>
                </a:r>
                <a:r>
                  <a:rPr lang="en-US" sz="4400" baseline="30000" dirty="0"/>
                  <a:t> </a:t>
                </a:r>
                <a:endParaRPr lang="en-IN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87C1154-2D7B-5B14-7EC9-3717488E7B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02219" y="1259559"/>
                <a:ext cx="5051346" cy="4293516"/>
              </a:xfrm>
            </p:spPr>
            <p:txBody>
              <a:bodyPr>
                <a:noAutofit/>
              </a:bodyPr>
              <a:lstStyle/>
              <a:p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Data driven techniques used to estimate non-resonant backgrounds</a:t>
                </a:r>
              </a:p>
              <a:p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Background</a:t>
                </a:r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Model from data:  fitted non-resonant diphoton </a:t>
                </a:r>
                <a:r>
                  <a:rPr lang="en-US" sz="2000" i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r>
                  <a:rPr lang="en-US" sz="2000" i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</a:rPr>
                  <a:t>γ</a:t>
                </a:r>
                <a:r>
                  <a:rPr lang="el-GR" sz="2000" i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</a:rPr>
                  <a:t>γ</a:t>
                </a:r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distribution,</a:t>
                </a:r>
                <a:r>
                  <a:rPr lang="en-US" sz="2000" b="0" i="0" u="none" strike="noStrike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IN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 both MET</a:t>
                </a:r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categories                                   (</a:t>
                </a:r>
                <a:r>
                  <a:rPr lang="nl-NL" sz="2000" b="0" i="0" u="none" strike="noStrike" baseline="0" dirty="0"/>
                  <a:t>Blinded in </a:t>
                </a:r>
                <a:r>
                  <a:rPr lang="en-US" sz="2000" i="1" u="none" strike="noStrike" baseline="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r>
                  <a:rPr lang="en-US" sz="2000" i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</a:rPr>
                  <a:t>γ</a:t>
                </a:r>
                <a:r>
                  <a:rPr lang="el-GR" sz="2000" i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</a:rPr>
                  <a:t>γ</a:t>
                </a:r>
                <a:r>
                  <a:rPr lang="en-US" sz="20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</a:rPr>
                  <a:t> </a:t>
                </a:r>
                <a:r>
                  <a:rPr lang="nl-NL" sz="2000" b="0" i="0" u="none" strike="noStrike" baseline="0" dirty="0"/>
                  <a:t>[115,135] GeV </a:t>
                </a:r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  <a:p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Best</a:t>
                </a:r>
                <a:r>
                  <a:rPr lang="en-US" sz="2000" b="0" i="0" u="none" strike="noStrike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fit function: </a:t>
                </a:r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power law function </a:t>
                </a:r>
                <a:r>
                  <a:rPr lang="en-US" sz="2000" b="0" i="0" u="none" strike="noStrike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u="none" strike="noStrike" baseline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u="none" strike="noStrike" baseline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u="none" strike="noStrike" baseline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u="none" strike="noStrike" baseline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u="none" strike="noStrike" baseline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2000" b="0" i="1" u="none" strike="noStrike" baseline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u="none" strike="noStrike" baseline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u="none" strike="noStrike" baseline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u="none" strike="noStrike" baseline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gklcbCMR10"/>
                  </a:rPr>
                  <a:t> </a:t>
                </a:r>
              </a:p>
              <a:p>
                <a:pPr algn="l"/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Resonant background s</a:t>
                </a:r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hape form MC template</a:t>
                </a:r>
              </a:p>
              <a:p>
                <a:pPr algn="l"/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Background only fit simultaneously the diphoton </a:t>
                </a:r>
                <a:r>
                  <a:rPr lang="en-US" sz="2000" i="1" u="none" strike="noStrike" baseline="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</a:t>
                </a:r>
                <a:r>
                  <a:rPr lang="en-US" sz="2000" i="1" baseline="-250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</a:rPr>
                  <a:t>γ</a:t>
                </a:r>
                <a:r>
                  <a:rPr lang="el-GR" sz="2000" i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</a:rPr>
                  <a:t>γ</a:t>
                </a:r>
                <a:r>
                  <a:rPr lang="en-US" sz="20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</a:rPr>
                  <a:t> </a:t>
                </a:r>
                <a:r>
                  <a:rPr lang="en-US" sz="2000" b="0" i="0" u="none" strike="noStrike" baseline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distribution in each MET category</a:t>
                </a:r>
                <a:endParaRPr lang="en-I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87C1154-2D7B-5B14-7EC9-3717488E7B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02219" y="1259559"/>
                <a:ext cx="5051346" cy="429351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Background Estimation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126B7-2608-12B4-0983-9000EC0FB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0987" y="1229550"/>
            <a:ext cx="3238679" cy="3141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59855-9027-857C-967F-88FD32AC2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35" y="1230935"/>
            <a:ext cx="3240000" cy="3142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63FBD-096D-B0B6-3703-2BB418A1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35" y="4438738"/>
            <a:ext cx="6688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58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) + MET (</a:t>
                </a:r>
                <a:r>
                  <a:rPr lang="en-US" sz="4800" dirty="0"/>
                  <a:t>35.9 fb</a:t>
                </a:r>
                <a:r>
                  <a:rPr lang="en-US" sz="4800" baseline="30000" dirty="0"/>
                  <a:t>-1</a:t>
                </a:r>
                <a:r>
                  <a:rPr lang="en-US" sz="4800" dirty="0"/>
                  <a:t>)</a:t>
                </a:r>
                <a:r>
                  <a:rPr lang="en-US" sz="4800" baseline="30000" dirty="0"/>
                  <a:t> </a:t>
                </a:r>
                <a:endParaRPr lang="en-IN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Results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126B7-2608-12B4-0983-9000EC0FB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7802" y="2579403"/>
            <a:ext cx="5400000" cy="3828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59855-9027-857C-967F-88FD32AC2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60" y="2581054"/>
            <a:ext cx="5400000" cy="3828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0EF59-0097-C4C8-9B57-B3238D6984BD}"/>
              </a:ext>
            </a:extLst>
          </p:cNvPr>
          <p:cNvSpPr txBox="1"/>
          <p:nvPr/>
        </p:nvSpPr>
        <p:spPr>
          <a:xfrm>
            <a:off x="1562100" y="2097759"/>
            <a:ext cx="3295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Z’-2HDM</a:t>
            </a:r>
            <a:endParaRPr lang="en-IN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CAD9B-BBED-1136-711E-C6E7F2B329C9}"/>
              </a:ext>
            </a:extLst>
          </p:cNvPr>
          <p:cNvSpPr txBox="1"/>
          <p:nvPr/>
        </p:nvSpPr>
        <p:spPr>
          <a:xfrm>
            <a:off x="7315200" y="2097760"/>
            <a:ext cx="356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Z’-Baryonic</a:t>
            </a: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4D415-AF6D-7DA0-F96E-C1CC9A79A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0860" y="816099"/>
            <a:ext cx="2520000" cy="1322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A4EED7-09C6-C00D-4979-8FA4C7CBB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895" y="665345"/>
            <a:ext cx="1950145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E8788-954B-4183-9627-ED8079223E24}"/>
              </a:ext>
            </a:extLst>
          </p:cNvPr>
          <p:cNvSpPr txBox="1"/>
          <p:nvPr/>
        </p:nvSpPr>
        <p:spPr>
          <a:xfrm>
            <a:off x="9248775" y="6471892"/>
            <a:ext cx="198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JHEP09 (2018) 046</a:t>
            </a:r>
            <a:endParaRPr lang="en-IN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AFFDABD-7549-B261-30F3-288FC2DC74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4522" y="1027097"/>
                <a:ext cx="10789303" cy="534512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06000" algn="l" defTabSz="457200" rtl="0" eaLnBrk="1" latinLnBrk="0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23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720000" indent="-270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21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02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8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38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16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1674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6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0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40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278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10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b="1" dirty="0">
                    <a:solidFill>
                      <a:srgbClr val="00B0F0"/>
                    </a:solidFill>
                  </a:rPr>
                  <a:t>Event Selection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sz="2400" dirty="0"/>
                  <a:t>E</a:t>
                </a:r>
                <a:r>
                  <a:rPr lang="en-US" sz="2400" b="0" i="0" u="none" strike="noStrike" baseline="0" dirty="0"/>
                  <a:t>xactly one CA15 fat jet </a:t>
                </a:r>
                <a:r>
                  <a:rPr lang="en-US" sz="1800" b="0" i="0" u="none" strike="noStrike" baseline="0" dirty="0"/>
                  <a:t>(</a:t>
                </a:r>
                <a:r>
                  <a:rPr lang="en-IN" sz="1800" dirty="0"/>
                  <a:t>Cluster using the Cambridge-Aachen algorithm with R = 1:5, </a:t>
                </a:r>
                <a:r>
                  <a:rPr lang="en-IN" sz="1800" b="1" dirty="0">
                    <a:solidFill>
                      <a:srgbClr val="FFFF00"/>
                    </a:solidFill>
                  </a:rPr>
                  <a:t>double b tagger</a:t>
                </a:r>
                <a:r>
                  <a:rPr lang="en-US" sz="1800" b="0" i="0" u="none" strike="noStrike" baseline="0" dirty="0"/>
                  <a:t>)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200" b="0" i="0" u="none" strike="noStrike" baseline="0" dirty="0" err="1"/>
                  <a:t>p</a:t>
                </a:r>
                <a:r>
                  <a:rPr lang="en-US" sz="2200" b="0" i="0" u="none" strike="noStrike" baseline="-25000" dirty="0" err="1"/>
                  <a:t>T</a:t>
                </a:r>
                <a:r>
                  <a:rPr lang="en-US" sz="2200" b="0" i="0" u="none" strike="noStrike" baseline="0" dirty="0"/>
                  <a:t> &gt; 200 GeV and |</a:t>
                </a:r>
                <a14:m>
                  <m:oMath xmlns:m="http://schemas.openxmlformats.org/officeDocument/2006/math">
                    <m:r>
                      <a:rPr lang="en-US" sz="2200" b="0" i="1" u="none" strike="noStrike" baseline="0" smtClean="0">
                        <a:latin typeface="Cambria Math" panose="02040503050406030204" pitchFamily="18" charset="0"/>
                      </a:rPr>
                      <m:t>ɳ</m:t>
                    </m:r>
                  </m:oMath>
                </a14:m>
                <a:r>
                  <a:rPr lang="en-US" sz="2200" b="0" i="0" u="none" strike="noStrike" baseline="0" dirty="0"/>
                  <a:t>| &lt; 2.4</a:t>
                </a:r>
              </a:p>
              <a:p>
                <a:pPr marL="756900" lvl="1" indent="-342900">
                  <a:buFont typeface="Wingdings" panose="05000000000000000000" pitchFamily="2" charset="2"/>
                  <a:buChar char="ü"/>
                </a:pPr>
                <a:r>
                  <a:rPr lang="en-US" sz="2400" b="0" i="0" u="none" strike="noStrike" baseline="0" dirty="0"/>
                  <a:t>soft-drop mass within 100 - 150 GeV </a:t>
                </a:r>
                <a:r>
                  <a:rPr lang="en-US" sz="2000" b="0" i="0" u="none" strike="noStrike" baseline="0" dirty="0"/>
                  <a:t>(</a:t>
                </a:r>
                <a:r>
                  <a:rPr lang="en-IN" sz="2000" b="0" i="0" u="none" strike="noStrike" baseline="0" dirty="0"/>
                  <a:t>required to be </a:t>
                </a:r>
                <a:r>
                  <a:rPr lang="en-US" sz="2000" b="0" i="0" u="none" strike="noStrike" baseline="0" dirty="0"/>
                  <a:t>consistent with the Higgs boson mass)</a:t>
                </a:r>
              </a:p>
              <a:p>
                <a:pPr marL="756900" lvl="1" indent="-342900">
                  <a:buFont typeface="Wingdings" panose="05000000000000000000" pitchFamily="2" charset="2"/>
                  <a:buChar char="ü"/>
                </a:pPr>
                <a:r>
                  <a:rPr lang="en-US" sz="2200" b="0" i="0" u="none" strike="noStrike" baseline="0" dirty="0">
                    <a:latin typeface="Times-Roman"/>
                  </a:rPr>
                  <a:t>modified tagging variable </a:t>
                </a:r>
                <a:r>
                  <a:rPr lang="en-US" sz="2200" b="0" i="0" u="none" strike="noStrike" dirty="0">
                    <a:latin typeface="Times-Roman"/>
                  </a:rPr>
                  <a:t>N</a:t>
                </a:r>
                <a:r>
                  <a:rPr lang="en-US" sz="2200" b="0" i="0" u="none" strike="noStrike" baseline="30000" dirty="0">
                    <a:latin typeface="Times-Roman"/>
                  </a:rPr>
                  <a:t>DDT</a:t>
                </a:r>
                <a:r>
                  <a:rPr lang="en-US" sz="2200" b="0" i="0" u="none" strike="noStrike" baseline="-25000" dirty="0">
                    <a:latin typeface="Times-Roman"/>
                  </a:rPr>
                  <a:t>2</a:t>
                </a:r>
                <a:r>
                  <a:rPr lang="en-US" sz="2200" b="0" i="0" u="none" strike="noStrike" dirty="0">
                    <a:latin typeface="Times-Roman"/>
                  </a:rPr>
                  <a:t> &lt; 0 </a:t>
                </a:r>
                <a:r>
                  <a:rPr lang="en-IN" sz="2200" dirty="0">
                    <a:latin typeface="Times-Roman"/>
                  </a:rPr>
                  <a:t>(</a:t>
                </a:r>
                <a:r>
                  <a:rPr lang="en-US" sz="2200" b="0" i="0" u="none" strike="noStrike" baseline="0" dirty="0">
                    <a:latin typeface="Times-Roman"/>
                  </a:rPr>
                  <a:t>discriminate from CA15 QCD, t jets) </a:t>
                </a:r>
                <a:endParaRPr lang="en-US" sz="2200" b="0" i="0" u="none" strike="noStrike" baseline="0" dirty="0"/>
              </a:p>
              <a:p>
                <a:pPr algn="l">
                  <a:buFont typeface="Wingdings" panose="05000000000000000000" pitchFamily="2" charset="2"/>
                  <a:buChar char="ü"/>
                </a:pPr>
                <a:r>
                  <a:rPr lang="en-IN" sz="2400" b="0" u="none" strike="noStrike" dirty="0"/>
                  <a:t>MET(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2400" b="0" i="1" u="none" strike="noStrike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u="none" strike="noStrike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u="none" strike="noStrike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b="0" i="1" u="none" strike="noStrike" dirty="0" smtClean="0"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  <m:r>
                      <a:rPr lang="en-US" sz="2400" b="0" i="1" u="none" strike="noStrike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IN" sz="24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200 </m:t>
                    </m:r>
                    <m:r>
                      <a:rPr lang="en-US" sz="2400" b="0" i="1" u="none" strike="noStrike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de-DE" sz="2400" b="0" i="0" u="none" strike="noStrike" baseline="0" dirty="0"/>
                  <a:t>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IN" sz="2400" dirty="0">
                    <a:sym typeface="Symbol" panose="05050102010706020507" pitchFamily="18" charset="2"/>
                  </a:rPr>
                  <a:t></a:t>
                </a:r>
                <a:r>
                  <a:rPr lang="en-IN" sz="2400" b="0" i="0" u="none" strike="noStrike" baseline="0" dirty="0"/>
                  <a:t>  veto</a:t>
                </a:r>
              </a:p>
              <a:p>
                <a:pPr algn="l">
                  <a:buFont typeface="Wingdings" panose="05000000000000000000" pitchFamily="2" charset="2"/>
                  <a:buChar char="ü"/>
                </a:pPr>
                <a:r>
                  <a:rPr lang="da-DK" sz="2400" b="0" i="0" u="none" strike="noStrike" baseline="0" dirty="0"/>
                  <a:t>Δφ</a:t>
                </a:r>
                <a:r>
                  <a:rPr lang="en-IN" sz="2400" b="0" i="0" u="none" strike="noStrike" baseline="0" dirty="0"/>
                  <a:t>(AK4 jets, MET) &gt; 0.4 </a:t>
                </a:r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AFFDABD-7549-B261-30F3-288FC2DC7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522" y="1027097"/>
                <a:ext cx="10789303" cy="53451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0B9694FE-87B4-2B09-2E7F-DE60185E0BAA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Event Selection</a:t>
            </a:r>
            <a:endParaRPr lang="en-IN" sz="3600" dirty="0">
              <a:solidFill>
                <a:srgbClr val="DF985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E4C49CA-A208-8D70-3989-3365BEBA13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13795" y="9819"/>
                <a:ext cx="10353762" cy="68776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E4C49CA-A208-8D70-3989-3365BEBA13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3795" y="9819"/>
                <a:ext cx="10353762" cy="68776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091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Background Estimation</a:t>
            </a:r>
            <a:endParaRPr lang="en-IN" sz="3600" dirty="0">
              <a:solidFill>
                <a:srgbClr val="DF985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26D9FA-6EAA-EC3D-2FAD-35CD376F6CBC}"/>
                  </a:ext>
                </a:extLst>
              </p:cNvPr>
              <p:cNvSpPr txBox="1"/>
              <p:nvPr/>
            </p:nvSpPr>
            <p:spPr>
              <a:xfrm>
                <a:off x="2095500" y="1144375"/>
                <a:ext cx="3514725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2400" b="1" dirty="0">
                    <a:solidFill>
                      <a:srgbClr val="00B0F0"/>
                    </a:solidFill>
                  </a:rPr>
                  <a:t>Dominant background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en-US" sz="2400" b="0" i="0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νν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i="0" u="none" strike="noStrike" baseline="0" dirty="0"/>
                  <a:t>+jets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400" b="0" i="0" u="none" strike="noStrike" baseline="0" dirty="0" err="1">
                    <a:solidFill>
                      <a:schemeClr val="tx2"/>
                    </a:solidFill>
                  </a:rPr>
                  <a:t>W+jets</a:t>
                </a:r>
                <a:endParaRPr lang="en-IN" sz="2400" b="0" i="0" u="none" strike="noStrike" baseline="0" dirty="0">
                  <a:solidFill>
                    <a:schemeClr val="tx2"/>
                  </a:solidFill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IN" sz="2400" b="0" i="0" u="none" strike="noStrike" baseline="0" dirty="0">
                    <a:solidFill>
                      <a:schemeClr val="tx2"/>
                    </a:solidFill>
                  </a:rPr>
                  <a:t> production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26D9FA-6EAA-EC3D-2FAD-35CD376F6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0" y="1144375"/>
                <a:ext cx="3514725" cy="1569660"/>
              </a:xfrm>
              <a:prstGeom prst="rect">
                <a:avLst/>
              </a:prstGeom>
              <a:blipFill>
                <a:blip r:embed="rId3"/>
                <a:stretch>
                  <a:fillRect l="-2778" t="-3113" b="-817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BA84640-1980-72A0-E9B1-2C43DDA9AD80}"/>
              </a:ext>
            </a:extLst>
          </p:cNvPr>
          <p:cNvSpPr txBox="1"/>
          <p:nvPr/>
        </p:nvSpPr>
        <p:spPr>
          <a:xfrm>
            <a:off x="1479665" y="5055768"/>
            <a:ext cx="9683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/>
              <a:t>Determine most important backgrounds from 6 control regions by introducing bin-by-bin transfer factors from shape of MET</a:t>
            </a:r>
            <a:endParaRPr lang="en-IN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F1AC3-4989-27E9-666D-D352E8E4D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8" y="3020015"/>
            <a:ext cx="10029825" cy="16859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44DD2B-F15B-E7FE-134C-C2B59ABD88B3}"/>
              </a:ext>
            </a:extLst>
          </p:cNvPr>
          <p:cNvSpPr txBox="1"/>
          <p:nvPr/>
        </p:nvSpPr>
        <p:spPr>
          <a:xfrm>
            <a:off x="6250803" y="1130872"/>
            <a:ext cx="36385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N" sz="2400" b="1" dirty="0">
                <a:solidFill>
                  <a:srgbClr val="00B0F0"/>
                </a:solidFill>
              </a:rPr>
              <a:t>Other backgrounds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IN" sz="2400" dirty="0">
                <a:solidFill>
                  <a:schemeClr val="tx2"/>
                </a:solidFill>
              </a:rPr>
              <a:t>S</a:t>
            </a:r>
            <a:r>
              <a:rPr lang="en-IN" sz="2400" i="0" u="none" strike="noStrike" baseline="0" dirty="0">
                <a:solidFill>
                  <a:schemeClr val="tx2"/>
                </a:solidFill>
              </a:rPr>
              <a:t>ingle top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IN" sz="2400" i="0" u="none" strike="noStrike" baseline="0" dirty="0" err="1">
                <a:solidFill>
                  <a:schemeClr val="tx2"/>
                </a:solidFill>
              </a:rPr>
              <a:t>Dibosons</a:t>
            </a:r>
            <a:endParaRPr lang="en-IN" sz="2400" i="0" u="none" strike="noStrike" baseline="0" dirty="0">
              <a:solidFill>
                <a:schemeClr val="tx2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IN" sz="2400" i="0" u="none" strike="noStrike" baseline="0" dirty="0">
                <a:solidFill>
                  <a:schemeClr val="tx2"/>
                </a:solidFill>
              </a:rPr>
              <a:t>SM h (VH)</a:t>
            </a:r>
            <a:endParaRPr lang="en-IN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85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57CD4-359A-9C9E-DC48-FB01EFDC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talk about dark matter?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B9364D-5C98-3076-ACDE-5489EDCD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2141A-C2F9-50A4-E83B-287B0961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02EDB-0175-7150-9585-C2457EAEA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010"/>
            <a:ext cx="5040000" cy="28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AC7D39-60AB-C7D8-237F-02804F9E4711}"/>
              </a:ext>
            </a:extLst>
          </p:cNvPr>
          <p:cNvSpPr txBox="1"/>
          <p:nvPr/>
        </p:nvSpPr>
        <p:spPr>
          <a:xfrm>
            <a:off x="37099" y="5818167"/>
            <a:ext cx="3857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https://en.wikipedia.org/wiki/File:Rotation_curve_of_spiral_galaxy_Messier_33_(Triangulum).png</a:t>
            </a:r>
            <a:endParaRPr lang="en-IN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2EA5E-39D0-10C4-9B90-5C9277B58083}"/>
              </a:ext>
            </a:extLst>
          </p:cNvPr>
          <p:cNvSpPr txBox="1"/>
          <p:nvPr/>
        </p:nvSpPr>
        <p:spPr>
          <a:xfrm>
            <a:off x="9526" y="4428065"/>
            <a:ext cx="49529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 err="1">
                <a:solidFill>
                  <a:srgbClr val="FFFF00"/>
                </a:solidFill>
              </a:rPr>
              <a:t>Rotatonal</a:t>
            </a:r>
            <a:r>
              <a:rPr lang="en-IN" sz="2000" b="1" dirty="0">
                <a:solidFill>
                  <a:srgbClr val="FFFF00"/>
                </a:solidFill>
              </a:rPr>
              <a:t> Curve of Spiral Galaxy Messier 33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DB25AB-6239-45D7-1FDF-C8FD09E757CD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Evidences of Dark Matter</a:t>
            </a:r>
            <a:endParaRPr lang="en-IN" sz="3600" dirty="0">
              <a:solidFill>
                <a:srgbClr val="DF985C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BE63E3-2EEC-24E6-9CA5-E92DD0248A55}"/>
              </a:ext>
            </a:extLst>
          </p:cNvPr>
          <p:cNvSpPr txBox="1"/>
          <p:nvPr/>
        </p:nvSpPr>
        <p:spPr>
          <a:xfrm>
            <a:off x="5612283" y="5818167"/>
            <a:ext cx="2488331" cy="523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https://chandra.harvard.edu/photo/2006/1e0657/more.html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62861B-D1B6-FD09-E311-52D8F11AE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0" y="1582010"/>
            <a:ext cx="3960000" cy="286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19827D-A91D-206A-A616-3EDDE33F8F48}"/>
              </a:ext>
            </a:extLst>
          </p:cNvPr>
          <p:cNvSpPr txBox="1"/>
          <p:nvPr/>
        </p:nvSpPr>
        <p:spPr>
          <a:xfrm>
            <a:off x="6240563" y="4399371"/>
            <a:ext cx="1836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Bullet Cluster</a:t>
            </a:r>
            <a:endParaRPr lang="en-IN" sz="2000" b="1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975201-68CF-CBAD-56DA-F400133F9FE5}"/>
              </a:ext>
            </a:extLst>
          </p:cNvPr>
          <p:cNvSpPr txBox="1"/>
          <p:nvPr/>
        </p:nvSpPr>
        <p:spPr>
          <a:xfrm>
            <a:off x="8805226" y="5814558"/>
            <a:ext cx="323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https://www.esa.int/ESA_Multimedia/Images/2013/03/Planck_Power_Spectrum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DFF0C2-0816-D895-6C9B-882B9070D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25" y="2693210"/>
            <a:ext cx="2880000" cy="1780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022F1B-5651-7192-C9D7-CF3BF7E8F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50" y="1290967"/>
            <a:ext cx="3240000" cy="162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7577FE8-2240-60EF-5BE0-BFCDD5DAEA7E}"/>
              </a:ext>
            </a:extLst>
          </p:cNvPr>
          <p:cNvSpPr txBox="1"/>
          <p:nvPr/>
        </p:nvSpPr>
        <p:spPr>
          <a:xfrm>
            <a:off x="9898163" y="4437471"/>
            <a:ext cx="1836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CMB Radiation</a:t>
            </a:r>
            <a:endParaRPr lang="en-IN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63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Background Estimation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8F8668-E61B-2637-FF68-B1487ED15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562335"/>
            <a:ext cx="10800000" cy="3460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E0B584-A7F8-24FD-D6BD-EAFA8B63C968}"/>
              </a:ext>
            </a:extLst>
          </p:cNvPr>
          <p:cNvSpPr txBox="1"/>
          <p:nvPr/>
        </p:nvSpPr>
        <p:spPr>
          <a:xfrm>
            <a:off x="736715" y="5265318"/>
            <a:ext cx="96836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No excess in data over SM prediction</a:t>
            </a:r>
            <a:endParaRPr lang="en-IN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3FA20-46F5-D47F-9115-3962F64F2359}"/>
              </a:ext>
            </a:extLst>
          </p:cNvPr>
          <p:cNvSpPr txBox="1"/>
          <p:nvPr/>
        </p:nvSpPr>
        <p:spPr>
          <a:xfrm>
            <a:off x="8921951" y="1057836"/>
            <a:ext cx="2631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35.9 fb</a:t>
            </a:r>
            <a:r>
              <a:rPr lang="en-US" sz="2800" baseline="30000" dirty="0"/>
              <a:t>-1 </a:t>
            </a:r>
            <a:r>
              <a:rPr lang="en-US" sz="2800" dirty="0"/>
              <a:t>(13 </a:t>
            </a:r>
            <a:r>
              <a:rPr lang="en-US" sz="2800" dirty="0" err="1"/>
              <a:t>TeV</a:t>
            </a:r>
            <a:r>
              <a:rPr lang="en-US" sz="2800" dirty="0"/>
              <a:t>)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254723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) + MET (</a:t>
                </a:r>
                <a:r>
                  <a:rPr lang="en-US" sz="4400" dirty="0"/>
                  <a:t>35.9 fb</a:t>
                </a:r>
                <a:r>
                  <a:rPr lang="en-US" sz="4400" baseline="30000" dirty="0"/>
                  <a:t>-1</a:t>
                </a:r>
                <a:r>
                  <a:rPr lang="en-US" sz="4400" dirty="0"/>
                  <a:t>)</a:t>
                </a:r>
                <a:endParaRPr lang="en-IN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Results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126B7-2608-12B4-0983-9000EC0FB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4959" y="2584132"/>
            <a:ext cx="5005686" cy="387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59855-9027-857C-967F-88FD32AC2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441" y="2595309"/>
            <a:ext cx="4348837" cy="3876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A6512-77C5-13CD-8E25-3C4AECEB45EA}"/>
              </a:ext>
            </a:extLst>
          </p:cNvPr>
          <p:cNvSpPr txBox="1"/>
          <p:nvPr/>
        </p:nvSpPr>
        <p:spPr>
          <a:xfrm>
            <a:off x="1562100" y="2164434"/>
            <a:ext cx="3295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2HDM+a</a:t>
            </a:r>
            <a:endParaRPr lang="en-I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ADA632-1FC9-850E-2CE2-D0C43306F4C5}"/>
              </a:ext>
            </a:extLst>
          </p:cNvPr>
          <p:cNvSpPr txBox="1"/>
          <p:nvPr/>
        </p:nvSpPr>
        <p:spPr>
          <a:xfrm>
            <a:off x="7315200" y="2126335"/>
            <a:ext cx="356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Z’-Baryonic</a:t>
            </a:r>
            <a:endParaRPr lang="en-I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8F3D4-C86F-1052-C74D-C51E69510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895" y="665345"/>
            <a:ext cx="1950145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929E8E-0BBD-EE26-02D6-18564748D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0024" y="737270"/>
            <a:ext cx="1859614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3AEAC1-7D8A-456A-C51C-D32D53F2CC05}"/>
              </a:ext>
            </a:extLst>
          </p:cNvPr>
          <p:cNvSpPr txBox="1"/>
          <p:nvPr/>
        </p:nvSpPr>
        <p:spPr>
          <a:xfrm>
            <a:off x="8591550" y="6505575"/>
            <a:ext cx="29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i="0" u="none" strike="noStrike" baseline="0" dirty="0" err="1">
                <a:solidFill>
                  <a:srgbClr val="FFFF00"/>
                </a:solidFill>
                <a:latin typeface="Times-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</a:t>
            </a:r>
            <a:r>
              <a:rPr lang="fr-FR" sz="1800" i="0" u="none" strike="noStrike" baseline="0" dirty="0">
                <a:solidFill>
                  <a:srgbClr val="FFFF00"/>
                </a:solidFill>
                <a:latin typeface="Times-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Phys. J. C (2019) 79:280</a:t>
            </a:r>
            <a:endParaRPr lang="en-I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69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sym typeface="Symbol" panose="05050102010706020507" pitchFamily="18" charset="2"/>
                  </a:rPr>
                  <a:t>, ZZ,WW</a:t>
                </a:r>
                <a:r>
                  <a:rPr lang="en-US" dirty="0"/>
                  <a:t>) + MET </a:t>
                </a:r>
                <a:endParaRPr lang="en-IN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Results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126B7-2608-12B4-0983-9000EC0FB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1011" y="2907982"/>
            <a:ext cx="3600000" cy="3492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59855-9027-857C-967F-88FD32AC2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120" y="2923659"/>
            <a:ext cx="3600000" cy="3492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C659B-BAC0-7C32-ED2D-42E409D86312}"/>
              </a:ext>
            </a:extLst>
          </p:cNvPr>
          <p:cNvSpPr txBox="1"/>
          <p:nvPr/>
        </p:nvSpPr>
        <p:spPr>
          <a:xfrm>
            <a:off x="1819275" y="2412084"/>
            <a:ext cx="3295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Z’-2HDM</a:t>
            </a:r>
            <a:endParaRPr lang="en-I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DB88F-E6F5-7008-650E-92EA69EE0EE6}"/>
              </a:ext>
            </a:extLst>
          </p:cNvPr>
          <p:cNvSpPr txBox="1"/>
          <p:nvPr/>
        </p:nvSpPr>
        <p:spPr>
          <a:xfrm>
            <a:off x="6657975" y="2412085"/>
            <a:ext cx="356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Z’-Baryonic</a:t>
            </a:r>
            <a:endParaRPr lang="en-I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FC4B4-B177-66AF-142F-EFB57F816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6620" y="951095"/>
            <a:ext cx="1950145" cy="14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ED078-7002-AAB7-2FA3-C3A99BD94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9460" y="1044699"/>
            <a:ext cx="2520000" cy="13220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4ECA37-C6E9-7FAF-C9FA-BCE577876769}"/>
              </a:ext>
            </a:extLst>
          </p:cNvPr>
          <p:cNvSpPr txBox="1"/>
          <p:nvPr/>
        </p:nvSpPr>
        <p:spPr>
          <a:xfrm>
            <a:off x="8583332" y="6416543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u="none" strike="noStrike" dirty="0">
                <a:solidFill>
                  <a:srgbClr val="FFFF00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</a:t>
            </a:r>
            <a:r>
              <a:rPr lang="en-IN" sz="1800" b="1" i="0" u="none" strike="noStrike" dirty="0">
                <a:solidFill>
                  <a:srgbClr val="FFFF00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2003 (2020) 025</a:t>
            </a:r>
            <a:endParaRPr lang="en-IN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68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sym typeface="Symbol" panose="05050102010706020507" pitchFamily="18" charset="2"/>
                  </a:rPr>
                  <a:t>, ZZ,WW</a:t>
                </a:r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Combined Results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C5684-8688-86AC-71EF-A2A2F112E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544" y="2756950"/>
            <a:ext cx="4680000" cy="3623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738A6-7A73-589E-53A9-E37CCD447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75" y="2745459"/>
            <a:ext cx="4680000" cy="3623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D34721-8817-C9D3-FB26-BDF4B9931BC6}"/>
              </a:ext>
            </a:extLst>
          </p:cNvPr>
          <p:cNvSpPr txBox="1"/>
          <p:nvPr/>
        </p:nvSpPr>
        <p:spPr>
          <a:xfrm>
            <a:off x="1390650" y="2288259"/>
            <a:ext cx="3295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Z’-2HDM</a:t>
            </a:r>
            <a:endParaRPr lang="en-IN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6422D-7395-4DF6-9839-776277EA3630}"/>
              </a:ext>
            </a:extLst>
          </p:cNvPr>
          <p:cNvSpPr txBox="1"/>
          <p:nvPr/>
        </p:nvSpPr>
        <p:spPr>
          <a:xfrm>
            <a:off x="7315200" y="2288260"/>
            <a:ext cx="356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Z’-Baryonic</a:t>
            </a:r>
            <a:endParaRPr lang="en-IN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BE31CA-AE3C-D0DC-66E4-687D6B5AD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845" y="865370"/>
            <a:ext cx="1950145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46E7E-75C8-B553-2A69-42DE9B6C9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210" y="1025649"/>
            <a:ext cx="2520000" cy="13220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C244E6-BD14-EDFE-7017-86DF56768304}"/>
              </a:ext>
            </a:extLst>
          </p:cNvPr>
          <p:cNvSpPr txBox="1"/>
          <p:nvPr/>
        </p:nvSpPr>
        <p:spPr>
          <a:xfrm>
            <a:off x="8583332" y="6387968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u="none" strike="noStrike" dirty="0">
                <a:solidFill>
                  <a:srgbClr val="FFFF00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</a:t>
            </a:r>
            <a:r>
              <a:rPr lang="en-IN" sz="1800" b="1" i="0" u="none" strike="noStrike" dirty="0">
                <a:solidFill>
                  <a:srgbClr val="FFFF00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2003 (2020) 025</a:t>
            </a:r>
            <a:endParaRPr lang="en-IN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81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sym typeface="Symbol" panose="05050102010706020507" pitchFamily="18" charset="2"/>
                  </a:rPr>
                  <a:t>, ZZ,WW</a:t>
                </a:r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70514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Results: ATLAS vs CMS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EB306-D5C3-D443-5610-BC84F2E9E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1914" y="2293730"/>
            <a:ext cx="3960000" cy="3066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CABBE-F5D9-46EE-C5ED-68042864C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4480" y="2293730"/>
            <a:ext cx="4320000" cy="310690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157A12-C32A-3DF9-B8A1-4CBBCFFD6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820" y="2760745"/>
            <a:ext cx="2520000" cy="216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7B8D9-DA7F-B58A-85FE-A61936278096}"/>
              </a:ext>
            </a:extLst>
          </p:cNvPr>
          <p:cNvSpPr txBox="1"/>
          <p:nvPr/>
        </p:nvSpPr>
        <p:spPr>
          <a:xfrm>
            <a:off x="37099" y="5030496"/>
            <a:ext cx="3655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900" indent="0">
              <a:buNone/>
            </a:pPr>
            <a:r>
              <a:rPr lang="en-US" sz="2400" dirty="0">
                <a:solidFill>
                  <a:srgbClr val="DDA147"/>
                </a:solidFill>
              </a:rPr>
              <a:t>Interpretation: Z’-2HDM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92F0E-9459-65BE-BE5F-F3877B256A73}"/>
              </a:ext>
            </a:extLst>
          </p:cNvPr>
          <p:cNvSpPr txBox="1"/>
          <p:nvPr/>
        </p:nvSpPr>
        <p:spPr>
          <a:xfrm>
            <a:off x="8808133" y="5352095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u="none" strike="noStrike" dirty="0">
                <a:solidFill>
                  <a:srgbClr val="FFFF00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</a:t>
            </a:r>
            <a:r>
              <a:rPr lang="en-IN" sz="1800" b="1" i="0" u="none" strike="noStrike" dirty="0">
                <a:solidFill>
                  <a:srgbClr val="FFFF00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2003 (2020) 025</a:t>
            </a:r>
            <a:endParaRPr lang="en-IN" sz="1800" b="1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F996BB-E424-37FE-90B0-FD87A53A42E0}"/>
              </a:ext>
            </a:extLst>
          </p:cNvPr>
          <p:cNvSpPr txBox="1"/>
          <p:nvPr/>
        </p:nvSpPr>
        <p:spPr>
          <a:xfrm>
            <a:off x="4378967" y="5426281"/>
            <a:ext cx="2257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i="1" dirty="0">
                <a:solidFill>
                  <a:srgbClr val="FFFF00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11 (2021) 209</a:t>
            </a:r>
            <a:endParaRPr lang="en-IN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7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>
                    <a:sym typeface="Symbol" panose="05050102010706020507" pitchFamily="18" charset="2"/>
                  </a:rPr>
                  <a:t>, ZZ,WW</a:t>
                </a:r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676569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Results: CMS Vs Direct Detection  Experiments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1227D-0C03-819D-DDF3-92BDC48C0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539652"/>
            <a:ext cx="7200000" cy="41358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A92F0E-9459-65BE-BE5F-F3877B256A73}"/>
              </a:ext>
            </a:extLst>
          </p:cNvPr>
          <p:cNvSpPr txBox="1"/>
          <p:nvPr/>
        </p:nvSpPr>
        <p:spPr>
          <a:xfrm>
            <a:off x="4838700" y="5767042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00" b="1" i="1" u="none" strike="noStrike" dirty="0">
                <a:solidFill>
                  <a:srgbClr val="FFFF0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</a:t>
            </a:r>
            <a:r>
              <a:rPr lang="en-IN" sz="1800" b="1" i="0" u="none" strike="noStrike" dirty="0">
                <a:solidFill>
                  <a:srgbClr val="FFFF0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2003 (2020) 025</a:t>
            </a:r>
            <a:endParaRPr lang="en-IN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7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1BE27-0C9D-72ED-D765-BDA8553AA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Outlook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626B22-5D7E-5237-CD6C-B18ED21F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72F98-F905-D21D-091E-38A86C2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637EA-8E28-8B6E-1EDC-04814BA46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29" y="697584"/>
            <a:ext cx="8525942" cy="46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8B2E0-D268-F9FA-AF9F-EED218619263}"/>
              </a:ext>
            </a:extLst>
          </p:cNvPr>
          <p:cNvSpPr txBox="1"/>
          <p:nvPr/>
        </p:nvSpPr>
        <p:spPr>
          <a:xfrm>
            <a:off x="2581275" y="5467350"/>
            <a:ext cx="7561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LHC Run 3 is going on. It will add ~150 fb</a:t>
            </a:r>
            <a:r>
              <a:rPr lang="en-US" baseline="30000" dirty="0"/>
              <a:t>-1</a:t>
            </a:r>
            <a:r>
              <a:rPr lang="en-US" dirty="0"/>
              <a:t>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HL-LHC in the horizon. Expected to go up to integrated luminosity 3000 fb</a:t>
            </a:r>
            <a:r>
              <a:rPr lang="en-IN" baseline="30000" dirty="0"/>
              <a:t>-1</a:t>
            </a:r>
            <a:r>
              <a:rPr lang="en-IN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Exiting times ahead!</a:t>
            </a:r>
          </a:p>
        </p:txBody>
      </p:sp>
    </p:spTree>
    <p:extLst>
      <p:ext uri="{BB962C8B-B14F-4D97-AF65-F5344CB8AC3E}">
        <p14:creationId xmlns:p14="http://schemas.microsoft.com/office/powerpoint/2010/main" val="2668697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730C-0EC1-65E7-5040-086E3A88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085118"/>
            <a:ext cx="10353762" cy="687765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EBB4A-39B8-5A3F-A680-1255D8A7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57B3A-C42C-9498-33BF-923D9FEE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84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84BD-0709-43FD-982B-375CCF181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085118"/>
            <a:ext cx="10353762" cy="687765"/>
          </a:xfrm>
        </p:spPr>
        <p:txBody>
          <a:bodyPr>
            <a:normAutofit fontScale="90000"/>
          </a:bodyPr>
          <a:lstStyle/>
          <a:p>
            <a:r>
              <a:rPr lang="en-US" dirty="0"/>
              <a:t>Extra Slides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D44D9-C0E0-6FDD-7919-16517E3B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FF4E1-5F91-8CBF-13A1-89F37C83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39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CCF0D-A8A4-3B35-5A7B-BCF9989A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 Detector at LHC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9BC99-073C-A972-4977-0CA098E00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EBFE0-913D-24D6-5D2B-976D27B9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444F-C80B-8C51-A1A0-B581F5BD8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6" y="752475"/>
            <a:ext cx="7146931" cy="504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B85B4E-4F1C-41D4-4710-3284C39BC84C}"/>
              </a:ext>
            </a:extLst>
          </p:cNvPr>
          <p:cNvSpPr txBox="1"/>
          <p:nvPr/>
        </p:nvSpPr>
        <p:spPr>
          <a:xfrm>
            <a:off x="5676900" y="650149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https://cmsexperiment.web.cern.ch/sites/default/files/cms_160312_02.png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4F3019-7211-5780-93FC-A386105AF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82" y="731813"/>
            <a:ext cx="4480000" cy="25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408010-88BA-AE89-50BF-81C3FB0C1309}"/>
              </a:ext>
            </a:extLst>
          </p:cNvPr>
          <p:cNvSpPr txBox="1"/>
          <p:nvPr/>
        </p:nvSpPr>
        <p:spPr>
          <a:xfrm>
            <a:off x="5676900" y="629194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https://cms.cern/sites/default/files/2022-06/detector_stripe01-min_0_0.jpeg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FA9444-D19B-36FC-F314-3FF62B253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07" y="3411729"/>
            <a:ext cx="539931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7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128FEC-639B-1866-129B-BD11DD14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4E9D83B-C51E-BA50-270C-6059828AB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0" y="636349"/>
            <a:ext cx="10080000" cy="587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2FF1B-749B-E569-7D22-A472CC07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1796" y="6481515"/>
            <a:ext cx="468208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86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A5FC4-36E5-7CBF-1C03-692D56B6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 Reconstruction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ADE9D8-BFCD-31D8-006C-0EF47966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5098D-16C0-9FA2-BDF5-5EA1144A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AAD8A-EAD2-5925-E058-FF4F49B71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1057755"/>
            <a:ext cx="5400000" cy="5180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21F6DB-86DF-E360-F980-17CD19C5C64D}"/>
              </a:ext>
            </a:extLst>
          </p:cNvPr>
          <p:cNvSpPr txBox="1"/>
          <p:nvPr/>
        </p:nvSpPr>
        <p:spPr>
          <a:xfrm>
            <a:off x="7891861" y="6504855"/>
            <a:ext cx="36619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b="0" i="0" dirty="0">
                <a:effectLst/>
              </a:rPr>
              <a:t>A.M. Sirunyan </a:t>
            </a:r>
            <a:r>
              <a:rPr lang="da-DK" sz="1400" b="0" i="1" dirty="0">
                <a:effectLst/>
              </a:rPr>
              <a:t>et al</a:t>
            </a:r>
            <a:r>
              <a:rPr lang="da-DK" sz="1400" b="0" i="0" dirty="0">
                <a:effectLst/>
              </a:rPr>
              <a:t> 2019 </a:t>
            </a:r>
            <a:r>
              <a:rPr lang="da-DK" sz="1400" b="0" i="1" dirty="0">
                <a:effectLst/>
              </a:rPr>
              <a:t>JINST</a:t>
            </a:r>
            <a:r>
              <a:rPr lang="da-DK" sz="1400" b="0" i="0" dirty="0">
                <a:effectLst/>
              </a:rPr>
              <a:t> </a:t>
            </a:r>
            <a:r>
              <a:rPr lang="da-DK" sz="1400" b="1" i="0" dirty="0">
                <a:effectLst/>
              </a:rPr>
              <a:t>14</a:t>
            </a:r>
            <a:r>
              <a:rPr lang="da-DK" sz="1400" b="0" i="0" dirty="0">
                <a:effectLst/>
              </a:rPr>
              <a:t> P07004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214876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8425A-2199-FB22-6E72-27462D77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00" y="628650"/>
            <a:ext cx="7920000" cy="59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9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) + MET (</a:t>
                </a:r>
                <a:r>
                  <a:rPr lang="en-US" sz="4800" dirty="0"/>
                  <a:t>35.9 fb</a:t>
                </a:r>
                <a:r>
                  <a:rPr lang="en-US" sz="4800" baseline="30000" dirty="0"/>
                  <a:t>-1</a:t>
                </a:r>
                <a:r>
                  <a:rPr lang="en-US" sz="4800" dirty="0"/>
                  <a:t>)</a:t>
                </a:r>
                <a:r>
                  <a:rPr lang="en-US" sz="4800" baseline="30000" dirty="0"/>
                  <a:t> </a:t>
                </a:r>
                <a:endParaRPr lang="en-IN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Results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126B7-2608-12B4-0983-9000EC0FB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7802" y="2555557"/>
            <a:ext cx="5400000" cy="387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59855-9027-857C-967F-88FD32AC2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60" y="2557209"/>
            <a:ext cx="5400000" cy="3876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0EF59-0097-C4C8-9B57-B3238D6984BD}"/>
              </a:ext>
            </a:extLst>
          </p:cNvPr>
          <p:cNvSpPr txBox="1"/>
          <p:nvPr/>
        </p:nvSpPr>
        <p:spPr>
          <a:xfrm>
            <a:off x="1562100" y="2097759"/>
            <a:ext cx="3295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Z’-2HDM</a:t>
            </a:r>
            <a:endParaRPr lang="en-IN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CAD9B-BBED-1136-711E-C6E7F2B329C9}"/>
              </a:ext>
            </a:extLst>
          </p:cNvPr>
          <p:cNvSpPr txBox="1"/>
          <p:nvPr/>
        </p:nvSpPr>
        <p:spPr>
          <a:xfrm>
            <a:off x="7315200" y="2097760"/>
            <a:ext cx="356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DA147"/>
                </a:solidFill>
              </a:rPr>
              <a:t>Interpretation: Z’-Baryonic</a:t>
            </a: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4D415-AF6D-7DA0-F96E-C1CC9A79A3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0860" y="816099"/>
            <a:ext cx="2520000" cy="1322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A4EED7-09C6-C00D-4979-8FA4C7CBB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895" y="665345"/>
            <a:ext cx="1950145" cy="14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96558A-2FEF-9CB4-E3D6-B401865E0E50}"/>
              </a:ext>
            </a:extLst>
          </p:cNvPr>
          <p:cNvSpPr txBox="1"/>
          <p:nvPr/>
        </p:nvSpPr>
        <p:spPr>
          <a:xfrm>
            <a:off x="8650658" y="6431747"/>
            <a:ext cx="227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PAS EXO-16-011</a:t>
            </a:r>
            <a:endParaRPr lang="en-IN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07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FCBE2-07D6-07C5-4181-7F75F90DE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000" y="741400"/>
            <a:ext cx="9720000" cy="57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29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EDD0C-9389-422B-A719-9B59E4AEE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852" y="685800"/>
            <a:ext cx="877229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61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9694FE-87B4-2B09-2E7F-DE60185E0BAA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Jets Criteria</a:t>
            </a:r>
            <a:endParaRPr lang="en-IN" sz="3600" dirty="0">
              <a:solidFill>
                <a:srgbClr val="DF985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E4C49CA-A208-8D70-3989-3365BEBA13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13795" y="9819"/>
                <a:ext cx="10353762" cy="68776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E4C49CA-A208-8D70-3989-3365BEBA13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3795" y="9819"/>
                <a:ext cx="10353762" cy="68776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EF1931F-5842-BDCC-8C94-372FC9595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0" y="1241294"/>
            <a:ext cx="10800000" cy="50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00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9694FE-87B4-2B09-2E7F-DE60185E0BAA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Event Selection</a:t>
            </a:r>
            <a:endParaRPr lang="en-IN" sz="3600" dirty="0">
              <a:solidFill>
                <a:srgbClr val="DF985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E4C49CA-A208-8D70-3989-3365BEBA13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13795" y="9819"/>
                <a:ext cx="10353762" cy="68776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E4C49CA-A208-8D70-3989-3365BEBA13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3795" y="9819"/>
                <a:ext cx="10353762" cy="68776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0B5400F-6775-9B6C-1B04-3947D8612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000" y="1075244"/>
            <a:ext cx="8280000" cy="54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02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</m:oMath>
                </a14:m>
                <a:r>
                  <a:rPr lang="en-US" dirty="0"/>
                  <a:t>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C285A7D-DC32-7150-B58D-7E3AC2837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718B7-89F3-3939-4DF1-C5C9272E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7A38D-F9CD-AB7B-25BE-A21621590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AAFA87-E355-78D1-459A-4D653A5D5A01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Background Estimation</a:t>
            </a:r>
            <a:endParaRPr lang="en-IN" sz="3600" dirty="0">
              <a:solidFill>
                <a:srgbClr val="DF985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26D9FA-6EAA-EC3D-2FAD-35CD376F6CBC}"/>
                  </a:ext>
                </a:extLst>
              </p:cNvPr>
              <p:cNvSpPr txBox="1"/>
              <p:nvPr/>
            </p:nvSpPr>
            <p:spPr>
              <a:xfrm>
                <a:off x="723900" y="952500"/>
                <a:ext cx="10487025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2400" b="1" dirty="0">
                    <a:solidFill>
                      <a:srgbClr val="00B0F0"/>
                    </a:solidFill>
                  </a:rPr>
                  <a:t>Dominant background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en-US" sz="2400" b="0" i="0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νν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i="0" u="none" strike="noStrike" baseline="0" dirty="0"/>
                  <a:t>+jets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400" b="0" i="0" u="none" strike="noStrike" baseline="0" dirty="0" err="1">
                    <a:solidFill>
                      <a:schemeClr val="tx2"/>
                    </a:solidFill>
                  </a:rPr>
                  <a:t>W+jets</a:t>
                </a:r>
                <a:endParaRPr lang="en-IN" sz="2400" b="0" i="0" u="none" strike="noStrike" baseline="0" dirty="0">
                  <a:solidFill>
                    <a:schemeClr val="tx2"/>
                  </a:solidFill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400" b="0" i="1" u="none" strike="noStrike" baseline="0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IN" sz="2400" b="0" i="0" u="none" strike="noStrike" baseline="0" dirty="0">
                    <a:solidFill>
                      <a:schemeClr val="tx2"/>
                    </a:solidFill>
                  </a:rPr>
                  <a:t> production</a:t>
                </a:r>
                <a:endParaRPr lang="en-IN" sz="2400" b="1" dirty="0">
                  <a:solidFill>
                    <a:srgbClr val="00B0F0"/>
                  </a:solidFill>
                </a:endParaRPr>
              </a:p>
              <a:p>
                <a:pPr algn="l"/>
                <a:r>
                  <a:rPr lang="en-IN" sz="2400" b="1" dirty="0">
                    <a:solidFill>
                      <a:srgbClr val="00B0F0"/>
                    </a:solidFill>
                  </a:rPr>
                  <a:t>Other backgrounds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IN" sz="2400" dirty="0">
                    <a:solidFill>
                      <a:schemeClr val="tx2"/>
                    </a:solidFill>
                  </a:rPr>
                  <a:t>S</a:t>
                </a:r>
                <a:r>
                  <a:rPr lang="en-IN" sz="2400" i="0" u="none" strike="noStrike" baseline="0" dirty="0">
                    <a:solidFill>
                      <a:schemeClr val="tx2"/>
                    </a:solidFill>
                  </a:rPr>
                  <a:t>ingle top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IN" sz="2400" i="0" u="none" strike="noStrike" baseline="0" dirty="0" err="1">
                    <a:solidFill>
                      <a:schemeClr val="tx2"/>
                    </a:solidFill>
                  </a:rPr>
                  <a:t>Dibosons</a:t>
                </a:r>
                <a:endParaRPr lang="en-IN" sz="2400" i="0" u="none" strike="noStrike" baseline="0" dirty="0">
                  <a:solidFill>
                    <a:schemeClr val="tx2"/>
                  </a:solidFill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IN" sz="2400" i="0" u="none" strike="noStrike" baseline="0" dirty="0">
                    <a:solidFill>
                      <a:schemeClr val="tx2"/>
                    </a:solidFill>
                  </a:rPr>
                  <a:t>SM h (VH)</a:t>
                </a:r>
                <a:endParaRPr lang="en-IN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26D9FA-6EAA-EC3D-2FAD-35CD376F6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952500"/>
                <a:ext cx="10487025" cy="3046988"/>
              </a:xfrm>
              <a:prstGeom prst="rect">
                <a:avLst/>
              </a:prstGeom>
              <a:blipFill>
                <a:blip r:embed="rId3"/>
                <a:stretch>
                  <a:fillRect l="-930" t="-1600" b="-36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8DE196E-AC6F-3D4A-6919-91F0F7D47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425" y="1287840"/>
            <a:ext cx="6120000" cy="3518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0ADBD-64CF-934C-264B-583DF30B7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862" y="4917157"/>
            <a:ext cx="5953125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A84640-1980-72A0-E9B1-2C43DDA9AD80}"/>
                  </a:ext>
                </a:extLst>
              </p:cNvPr>
              <p:cNvSpPr txBox="1"/>
              <p:nvPr/>
            </p:nvSpPr>
            <p:spPr>
              <a:xfrm>
                <a:off x="200025" y="4105275"/>
                <a:ext cx="5210175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IN" b="0" i="0" u="none" strike="noStrike" baseline="0" dirty="0"/>
                  <a:t>Fit to </a:t>
                </a:r>
                <a:r>
                  <a:rPr lang="en-IN" b="0" i="0" u="none" strike="noStrike" dirty="0" err="1"/>
                  <a:t>p</a:t>
                </a:r>
                <a:r>
                  <a:rPr lang="en-IN" baseline="-25000" dirty="0" err="1"/>
                  <a:t>T</a:t>
                </a:r>
                <a:r>
                  <a:rPr lang="en-IN" baseline="30000" dirty="0" err="1"/>
                  <a:t>miss</a:t>
                </a:r>
                <a:r>
                  <a:rPr lang="en-US" b="0" i="0" u="none" strike="noStrike" baseline="0" dirty="0"/>
                  <a:t> spectrum in signal and control regions to derive upper limit on </a:t>
                </a:r>
                <a14:m>
                  <m:oMath xmlns:m="http://schemas.openxmlformats.org/officeDocument/2006/math">
                    <m:r>
                      <a:rPr lang="en-US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𝐵𝑅</m:t>
                    </m:r>
                  </m:oMath>
                </a14:m>
                <a:r>
                  <a:rPr lang="en-US" b="0" i="0" u="none" strike="noStrike" baseline="0" dirty="0"/>
                  <a:t> </a:t>
                </a:r>
                <a:r>
                  <a:rPr lang="en-IN" b="0" i="0" u="none" strike="noStrike" baseline="0" dirty="0"/>
                  <a:t>for given signal kinematics</a:t>
                </a:r>
              </a:p>
              <a:p>
                <a:r>
                  <a:rPr lang="en-US" b="0" i="0" u="none" strike="noStrike" baseline="0" dirty="0"/>
                  <a:t>Determine most important backgrounds 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en-US" b="0" i="0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i="0" u="none" strike="noStrike" baseline="0" dirty="0"/>
                  <a:t>+jets , </a:t>
                </a:r>
                <a:r>
                  <a:rPr lang="en-US" b="0" i="0" u="none" strike="noStrike" baseline="0" dirty="0" err="1"/>
                  <a:t>W+jets</a:t>
                </a:r>
                <a:r>
                  <a:rPr lang="en-US" b="0" i="0" u="none" strike="noStrike" baseline="0" dirty="0"/>
                  <a:t>, </a:t>
                </a:r>
                <a14:m>
                  <m:oMath xmlns:m="http://schemas.openxmlformats.org/officeDocument/2006/math">
                    <m:r>
                      <a:rPr lang="en-US" b="0" i="1" u="none" strike="noStrike" baseline="0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u="none" strike="noStrike" baseline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b="0" i="0" u="none" strike="noStrike" baseline="0" dirty="0"/>
                  <a:t>) from 6 control regions by introducing bin-by-bin transfer factors to get from shape of recoil U in CR to shape of </a:t>
                </a:r>
                <a:r>
                  <a:rPr lang="en-IN" dirty="0" err="1"/>
                  <a:t>p</a:t>
                </a:r>
                <a:r>
                  <a:rPr lang="en-IN" baseline="-25000" dirty="0" err="1"/>
                  <a:t>T</a:t>
                </a:r>
                <a:r>
                  <a:rPr lang="en-IN" baseline="30000" dirty="0" err="1"/>
                  <a:t>miss</a:t>
                </a:r>
                <a:r>
                  <a:rPr lang="en-IN" baseline="30000" dirty="0"/>
                  <a:t> </a:t>
                </a:r>
                <a:r>
                  <a:rPr lang="en-US" b="0" i="0" u="none" strike="noStrike" baseline="0" dirty="0"/>
                  <a:t>in SR for specific background</a:t>
                </a:r>
                <a:endParaRPr lang="en-IN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A84640-1980-72A0-E9B1-2C43DDA9A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4105275"/>
                <a:ext cx="5210175" cy="2031325"/>
              </a:xfrm>
              <a:prstGeom prst="rect">
                <a:avLst/>
              </a:prstGeom>
              <a:blipFill>
                <a:blip r:embed="rId6"/>
                <a:stretch>
                  <a:fillRect l="-1053" t="-1497" r="-1637" b="-359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4754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E98FD48-5D62-0CBA-99E4-E3885F2F097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bb)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E98FD48-5D62-0CBA-99E4-E3885F2F09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D725AF-3F9C-8F8D-85EC-365A7CBB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7155-CE3C-A53F-4F2C-65F2A85D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C25A2A-5F5C-9F72-D2FA-675649AF5A82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MET distribution in Signal Region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FCCA2C-291E-5E85-5445-E549EF105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333501"/>
            <a:ext cx="4680000" cy="50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14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E98FD48-5D62-0CBA-99E4-E3885F2F097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Mono Higgs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bb) + MET</a:t>
                </a:r>
                <a:endParaRPr lang="en-I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E98FD48-5D62-0CBA-99E4-E3885F2F09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D725AF-3F9C-8F8D-85EC-365A7CBB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A7155-CE3C-A53F-4F2C-65F2A85D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C25A2A-5F5C-9F72-D2FA-675649AF5A82}"/>
              </a:ext>
            </a:extLst>
          </p:cNvPr>
          <p:cNvSpPr txBox="1">
            <a:spLocks/>
          </p:cNvSpPr>
          <p:nvPr/>
        </p:nvSpPr>
        <p:spPr>
          <a:xfrm>
            <a:off x="919119" y="571794"/>
            <a:ext cx="10353762" cy="6877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DF985C"/>
                </a:solidFill>
              </a:rPr>
              <a:t>Background Yield</a:t>
            </a:r>
            <a:endParaRPr lang="en-IN" sz="3600" dirty="0">
              <a:solidFill>
                <a:srgbClr val="DF985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03941-593A-733E-DA59-1539E29C9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0" y="1819275"/>
            <a:ext cx="10800000" cy="34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3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0AFD-8500-BFE7-3872-DEEC5055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504950"/>
            <a:ext cx="10353762" cy="1257300"/>
          </a:xfrm>
        </p:spPr>
        <p:txBody>
          <a:bodyPr/>
          <a:lstStyle/>
          <a:p>
            <a:r>
              <a:rPr lang="en-US" dirty="0"/>
              <a:t>What is Dark Matter?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B02C4-F715-D07A-2686-04318C75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DC1F7-F754-A4E1-6301-88E84761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5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9A7C7-571B-8581-98E9-83BEC584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2HDM+a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2A43C-7AB7-8EBF-B074-D5FE2FC6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990FA-BBB2-B357-25CD-874EAEED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3D65ED-BD83-19F6-331F-7CCBF7E87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727639"/>
            <a:ext cx="7200000" cy="576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63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3CC7-4128-D653-F004-94FF863B7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Z-2HDM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5AC18-4AAA-C6BC-EF9E-C4661E08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D5A7F-F0F1-6F11-EB64-65D1F973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2522E-7C87-AE33-00F3-F7861666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425" y="1215575"/>
            <a:ext cx="6048375" cy="435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42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0AFD-8500-BFE7-3872-DEEC5055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504950"/>
            <a:ext cx="10353762" cy="1257300"/>
          </a:xfrm>
        </p:spPr>
        <p:txBody>
          <a:bodyPr/>
          <a:lstStyle/>
          <a:p>
            <a:r>
              <a:rPr lang="en-US" dirty="0"/>
              <a:t>What is Dark Matter?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B02C4-F715-D07A-2686-04318C75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DC1F7-F754-A4E1-6301-88E84761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9391F0-8B26-5C94-2EC2-D1BCE198172D}"/>
              </a:ext>
            </a:extLst>
          </p:cNvPr>
          <p:cNvSpPr txBox="1">
            <a:spLocks/>
          </p:cNvSpPr>
          <p:nvPr/>
        </p:nvSpPr>
        <p:spPr>
          <a:xfrm>
            <a:off x="913795" y="3009900"/>
            <a:ext cx="10353762" cy="28956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/>
              <a:t>What is the nature of Dark Matter?</a:t>
            </a:r>
            <a:br>
              <a:rPr lang="en-US" sz="3600"/>
            </a:br>
            <a:br>
              <a:rPr lang="en-US" sz="3600"/>
            </a:br>
            <a:r>
              <a:rPr lang="en-US" sz="3600"/>
              <a:t>What are the fundamental constituents of Dark Matter?</a:t>
            </a:r>
            <a:br>
              <a:rPr lang="en-US" sz="480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660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DF945-DFE3-A2A9-9401-D01FAB1B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Four Forces of Nature</a:t>
            </a:r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51F37-E35B-C8CB-35D6-02DE6F27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2DDA1-C8C9-18AC-B52D-8AF98629B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0" y="1076325"/>
            <a:ext cx="7920000" cy="534947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4C1A8-B3C0-9A68-816E-4D29EC23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9C719FA4-8AE9-D03D-5D6F-D2F7778E9101}"/>
              </a:ext>
            </a:extLst>
          </p:cNvPr>
          <p:cNvSpPr/>
          <p:nvPr/>
        </p:nvSpPr>
        <p:spPr>
          <a:xfrm>
            <a:off x="5776514" y="571500"/>
            <a:ext cx="3996136" cy="3781425"/>
          </a:xfrm>
          <a:prstGeom prst="mathMultiply">
            <a:avLst>
              <a:gd name="adj1" fmla="val 210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EC03FD3B-BFE0-5221-EEA4-C31C8EBA4FA2}"/>
              </a:ext>
            </a:extLst>
          </p:cNvPr>
          <p:cNvSpPr/>
          <p:nvPr/>
        </p:nvSpPr>
        <p:spPr>
          <a:xfrm>
            <a:off x="1718864" y="628650"/>
            <a:ext cx="3996136" cy="3781425"/>
          </a:xfrm>
          <a:prstGeom prst="mathMultiply">
            <a:avLst>
              <a:gd name="adj1" fmla="val 210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9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75EF8F-F9D8-BEA0-BDCD-E688753E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5BD53-DF6A-C23F-B5E0-8B09D23A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4E50E-A168-1FC6-01D6-56498F2AC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36525"/>
            <a:ext cx="7200000" cy="6293706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7EBB6BA9-7A83-E225-EEF5-44E2F9D59927}"/>
              </a:ext>
            </a:extLst>
          </p:cNvPr>
          <p:cNvSpPr/>
          <p:nvPr/>
        </p:nvSpPr>
        <p:spPr>
          <a:xfrm>
            <a:off x="2795189" y="695325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2306B5D4-3767-EA8A-9AE0-1E8ADC21274F}"/>
              </a:ext>
            </a:extLst>
          </p:cNvPr>
          <p:cNvSpPr/>
          <p:nvPr/>
        </p:nvSpPr>
        <p:spPr>
          <a:xfrm>
            <a:off x="3652439" y="685800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6F57F29B-2C23-FF0C-BBC6-9C692C33DE92}"/>
              </a:ext>
            </a:extLst>
          </p:cNvPr>
          <p:cNvSpPr/>
          <p:nvPr/>
        </p:nvSpPr>
        <p:spPr>
          <a:xfrm>
            <a:off x="4462064" y="685800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74DF2960-209A-7376-3A84-ABD0B50A9431}"/>
              </a:ext>
            </a:extLst>
          </p:cNvPr>
          <p:cNvSpPr/>
          <p:nvPr/>
        </p:nvSpPr>
        <p:spPr>
          <a:xfrm>
            <a:off x="2804714" y="1533525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181A1CF7-48E2-24D6-6D07-6025E209AEDD}"/>
              </a:ext>
            </a:extLst>
          </p:cNvPr>
          <p:cNvSpPr/>
          <p:nvPr/>
        </p:nvSpPr>
        <p:spPr>
          <a:xfrm>
            <a:off x="3661964" y="1524000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DB745703-0334-6AC2-8698-04C81BC26013}"/>
              </a:ext>
            </a:extLst>
          </p:cNvPr>
          <p:cNvSpPr/>
          <p:nvPr/>
        </p:nvSpPr>
        <p:spPr>
          <a:xfrm>
            <a:off x="4471589" y="1524000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35D466E4-6CE0-006F-9DD5-B3D0F981FA48}"/>
              </a:ext>
            </a:extLst>
          </p:cNvPr>
          <p:cNvSpPr/>
          <p:nvPr/>
        </p:nvSpPr>
        <p:spPr>
          <a:xfrm>
            <a:off x="2795189" y="3476625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6" name="Multiplication Sign 15">
            <a:extLst>
              <a:ext uri="{FF2B5EF4-FFF2-40B4-BE49-F238E27FC236}">
                <a16:creationId xmlns:a16="http://schemas.microsoft.com/office/drawing/2014/main" id="{8825437E-3323-3670-A93E-E719B5AFDF08}"/>
              </a:ext>
            </a:extLst>
          </p:cNvPr>
          <p:cNvSpPr/>
          <p:nvPr/>
        </p:nvSpPr>
        <p:spPr>
          <a:xfrm>
            <a:off x="3652439" y="3467100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D2C6CBD9-A17B-CBC5-C36F-6AA005730CED}"/>
              </a:ext>
            </a:extLst>
          </p:cNvPr>
          <p:cNvSpPr/>
          <p:nvPr/>
        </p:nvSpPr>
        <p:spPr>
          <a:xfrm>
            <a:off x="4462064" y="3467100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422D7563-1653-429A-AE23-32424DAFDE28}"/>
              </a:ext>
            </a:extLst>
          </p:cNvPr>
          <p:cNvSpPr/>
          <p:nvPr/>
        </p:nvSpPr>
        <p:spPr>
          <a:xfrm>
            <a:off x="8033939" y="2047875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6215ED83-97FC-C97E-3414-0402160BE283}"/>
              </a:ext>
            </a:extLst>
          </p:cNvPr>
          <p:cNvSpPr/>
          <p:nvPr/>
        </p:nvSpPr>
        <p:spPr>
          <a:xfrm>
            <a:off x="6929039" y="2883093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E0E59B6C-D7EE-8E87-7175-4C04F9C05F22}"/>
              </a:ext>
            </a:extLst>
          </p:cNvPr>
          <p:cNvSpPr/>
          <p:nvPr/>
        </p:nvSpPr>
        <p:spPr>
          <a:xfrm>
            <a:off x="2880914" y="704850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A93596C1-E717-4963-2EF2-F985871BED85}"/>
              </a:ext>
            </a:extLst>
          </p:cNvPr>
          <p:cNvSpPr/>
          <p:nvPr/>
        </p:nvSpPr>
        <p:spPr>
          <a:xfrm>
            <a:off x="3738164" y="695325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839B6C71-D73B-B1D3-9186-0785B50A86A0}"/>
              </a:ext>
            </a:extLst>
          </p:cNvPr>
          <p:cNvSpPr/>
          <p:nvPr/>
        </p:nvSpPr>
        <p:spPr>
          <a:xfrm>
            <a:off x="4547789" y="695325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564E1C2E-81B9-DE97-D793-4FCA52A5229B}"/>
              </a:ext>
            </a:extLst>
          </p:cNvPr>
          <p:cNvSpPr/>
          <p:nvPr/>
        </p:nvSpPr>
        <p:spPr>
          <a:xfrm>
            <a:off x="2890439" y="1533525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1C1A38C7-1459-ED45-F804-3896F7802511}"/>
              </a:ext>
            </a:extLst>
          </p:cNvPr>
          <p:cNvSpPr/>
          <p:nvPr/>
        </p:nvSpPr>
        <p:spPr>
          <a:xfrm>
            <a:off x="3747689" y="1524000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4C02B008-4FAD-7D93-9169-210A574A319C}"/>
              </a:ext>
            </a:extLst>
          </p:cNvPr>
          <p:cNvSpPr/>
          <p:nvPr/>
        </p:nvSpPr>
        <p:spPr>
          <a:xfrm>
            <a:off x="4557314" y="1524000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878804B4-A454-0DC6-11A7-DFCD2CF187F1}"/>
              </a:ext>
            </a:extLst>
          </p:cNvPr>
          <p:cNvSpPr/>
          <p:nvPr/>
        </p:nvSpPr>
        <p:spPr>
          <a:xfrm>
            <a:off x="8028778" y="2873568"/>
            <a:ext cx="1367236" cy="1514475"/>
          </a:xfrm>
          <a:prstGeom prst="mathMultiply">
            <a:avLst>
              <a:gd name="adj1" fmla="val 419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7CC1446E-8D07-574E-1174-88E18399CB65}"/>
              </a:ext>
            </a:extLst>
          </p:cNvPr>
          <p:cNvSpPr/>
          <p:nvPr/>
        </p:nvSpPr>
        <p:spPr>
          <a:xfrm>
            <a:off x="3747689" y="3467100"/>
            <a:ext cx="1367236" cy="1514475"/>
          </a:xfrm>
          <a:prstGeom prst="mathMultiply">
            <a:avLst>
              <a:gd name="adj1" fmla="val 41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05A7C1D6-9F62-8D2E-2854-6B2362173ABE}"/>
              </a:ext>
            </a:extLst>
          </p:cNvPr>
          <p:cNvSpPr/>
          <p:nvPr/>
        </p:nvSpPr>
        <p:spPr>
          <a:xfrm>
            <a:off x="4557314" y="3467100"/>
            <a:ext cx="1367236" cy="1514475"/>
          </a:xfrm>
          <a:prstGeom prst="mathMultiply">
            <a:avLst>
              <a:gd name="adj1" fmla="val 41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E1E779C6-AD42-B452-3D0D-B3ECE5137DA2}"/>
              </a:ext>
            </a:extLst>
          </p:cNvPr>
          <p:cNvSpPr/>
          <p:nvPr/>
        </p:nvSpPr>
        <p:spPr>
          <a:xfrm>
            <a:off x="3585764" y="704850"/>
            <a:ext cx="1367236" cy="1514475"/>
          </a:xfrm>
          <a:prstGeom prst="mathMultiply">
            <a:avLst>
              <a:gd name="adj1" fmla="val 41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D58491BA-F3C1-9643-7BA1-C517D7DCAB1D}"/>
              </a:ext>
            </a:extLst>
          </p:cNvPr>
          <p:cNvSpPr/>
          <p:nvPr/>
        </p:nvSpPr>
        <p:spPr>
          <a:xfrm>
            <a:off x="4395389" y="704850"/>
            <a:ext cx="1367236" cy="1514475"/>
          </a:xfrm>
          <a:prstGeom prst="mathMultiply">
            <a:avLst>
              <a:gd name="adj1" fmla="val 41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371266A0-96E9-340B-40C4-41D03ED8A0C1}"/>
              </a:ext>
            </a:extLst>
          </p:cNvPr>
          <p:cNvSpPr/>
          <p:nvPr/>
        </p:nvSpPr>
        <p:spPr>
          <a:xfrm>
            <a:off x="3595514" y="1533525"/>
            <a:ext cx="1367236" cy="1514475"/>
          </a:xfrm>
          <a:prstGeom prst="mathMultiply">
            <a:avLst>
              <a:gd name="adj1" fmla="val 41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4" name="Multiplication Sign 33">
            <a:extLst>
              <a:ext uri="{FF2B5EF4-FFF2-40B4-BE49-F238E27FC236}">
                <a16:creationId xmlns:a16="http://schemas.microsoft.com/office/drawing/2014/main" id="{296B6844-ED26-3543-F756-94289A47DAA4}"/>
              </a:ext>
            </a:extLst>
          </p:cNvPr>
          <p:cNvSpPr/>
          <p:nvPr/>
        </p:nvSpPr>
        <p:spPr>
          <a:xfrm>
            <a:off x="4405139" y="1533525"/>
            <a:ext cx="1367236" cy="1514475"/>
          </a:xfrm>
          <a:prstGeom prst="mathMultiply">
            <a:avLst>
              <a:gd name="adj1" fmla="val 41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5" name="Multiplication Sign 34">
            <a:extLst>
              <a:ext uri="{FF2B5EF4-FFF2-40B4-BE49-F238E27FC236}">
                <a16:creationId xmlns:a16="http://schemas.microsoft.com/office/drawing/2014/main" id="{118635D2-E64A-42C2-28E5-422574A754D9}"/>
              </a:ext>
            </a:extLst>
          </p:cNvPr>
          <p:cNvSpPr/>
          <p:nvPr/>
        </p:nvSpPr>
        <p:spPr>
          <a:xfrm>
            <a:off x="5709841" y="2478419"/>
            <a:ext cx="1367236" cy="1514475"/>
          </a:xfrm>
          <a:prstGeom prst="mathMultiply">
            <a:avLst>
              <a:gd name="adj1" fmla="val 41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6" name="Multiplication Sign 35">
            <a:extLst>
              <a:ext uri="{FF2B5EF4-FFF2-40B4-BE49-F238E27FC236}">
                <a16:creationId xmlns:a16="http://schemas.microsoft.com/office/drawing/2014/main" id="{DA81E88E-03F5-7C1D-3D43-CBFD0CE71DFE}"/>
              </a:ext>
            </a:extLst>
          </p:cNvPr>
          <p:cNvSpPr/>
          <p:nvPr/>
        </p:nvSpPr>
        <p:spPr>
          <a:xfrm>
            <a:off x="6916934" y="1987164"/>
            <a:ext cx="1367236" cy="1514475"/>
          </a:xfrm>
          <a:prstGeom prst="mathMultiply">
            <a:avLst>
              <a:gd name="adj1" fmla="val 41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7" name="Multiplication Sign 36">
            <a:extLst>
              <a:ext uri="{FF2B5EF4-FFF2-40B4-BE49-F238E27FC236}">
                <a16:creationId xmlns:a16="http://schemas.microsoft.com/office/drawing/2014/main" id="{DC773EE3-76E5-2EE1-B8BC-59479FE82D84}"/>
              </a:ext>
            </a:extLst>
          </p:cNvPr>
          <p:cNvSpPr/>
          <p:nvPr/>
        </p:nvSpPr>
        <p:spPr>
          <a:xfrm>
            <a:off x="6843314" y="2865823"/>
            <a:ext cx="1367236" cy="1514475"/>
          </a:xfrm>
          <a:prstGeom prst="mathMultiply">
            <a:avLst>
              <a:gd name="adj1" fmla="val 419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45BCF652-76BB-6F38-7D8D-AA422DD26EEB}"/>
              </a:ext>
            </a:extLst>
          </p:cNvPr>
          <p:cNvSpPr/>
          <p:nvPr/>
        </p:nvSpPr>
        <p:spPr>
          <a:xfrm>
            <a:off x="9205515" y="85726"/>
            <a:ext cx="529036" cy="533400"/>
          </a:xfrm>
          <a:prstGeom prst="mathMultiply">
            <a:avLst>
              <a:gd name="adj1" fmla="val 9462"/>
            </a:avLst>
          </a:prstGeom>
          <a:solidFill>
            <a:srgbClr val="B54C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83F260-5B6F-B293-DC72-1035D7A34441}"/>
              </a:ext>
            </a:extLst>
          </p:cNvPr>
          <p:cNvSpPr txBox="1"/>
          <p:nvPr/>
        </p:nvSpPr>
        <p:spPr>
          <a:xfrm>
            <a:off x="9648825" y="148710"/>
            <a:ext cx="2521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Electromagnetic Force</a:t>
            </a:r>
            <a:endParaRPr lang="en-IN" sz="2000" b="1" dirty="0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087A59A5-1A72-8057-6B10-5A2680591BC4}"/>
              </a:ext>
            </a:extLst>
          </p:cNvPr>
          <p:cNvSpPr/>
          <p:nvPr/>
        </p:nvSpPr>
        <p:spPr>
          <a:xfrm>
            <a:off x="9205515" y="495301"/>
            <a:ext cx="529036" cy="533400"/>
          </a:xfrm>
          <a:prstGeom prst="mathMultiply">
            <a:avLst>
              <a:gd name="adj1" fmla="val 946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0D5C8B-2FC3-A130-7D9E-4EB9A6429D19}"/>
              </a:ext>
            </a:extLst>
          </p:cNvPr>
          <p:cNvSpPr txBox="1"/>
          <p:nvPr/>
        </p:nvSpPr>
        <p:spPr>
          <a:xfrm>
            <a:off x="9648825" y="558285"/>
            <a:ext cx="2521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Strong Force</a:t>
            </a:r>
            <a:endParaRPr lang="en-IN" sz="2000" b="1" dirty="0"/>
          </a:p>
        </p:txBody>
      </p:sp>
      <p:sp>
        <p:nvSpPr>
          <p:cNvPr id="39" name="Multiplication Sign 38">
            <a:extLst>
              <a:ext uri="{FF2B5EF4-FFF2-40B4-BE49-F238E27FC236}">
                <a16:creationId xmlns:a16="http://schemas.microsoft.com/office/drawing/2014/main" id="{0B393C68-67EA-760C-0918-B642523A424A}"/>
              </a:ext>
            </a:extLst>
          </p:cNvPr>
          <p:cNvSpPr/>
          <p:nvPr/>
        </p:nvSpPr>
        <p:spPr>
          <a:xfrm>
            <a:off x="9215040" y="942976"/>
            <a:ext cx="529036" cy="533400"/>
          </a:xfrm>
          <a:prstGeom prst="mathMultiply">
            <a:avLst>
              <a:gd name="adj1" fmla="val 946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D80B4A-308D-78CB-F68A-7E777E68291E}"/>
              </a:ext>
            </a:extLst>
          </p:cNvPr>
          <p:cNvSpPr txBox="1"/>
          <p:nvPr/>
        </p:nvSpPr>
        <p:spPr>
          <a:xfrm>
            <a:off x="9658350" y="1005960"/>
            <a:ext cx="2521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Unstable</a:t>
            </a:r>
            <a:endParaRPr lang="en-IN" sz="20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27FE3D-017E-05C2-36A6-E2EBC14AE5C3}"/>
              </a:ext>
            </a:extLst>
          </p:cNvPr>
          <p:cNvSpPr/>
          <p:nvPr/>
        </p:nvSpPr>
        <p:spPr>
          <a:xfrm>
            <a:off x="2676525" y="4657725"/>
            <a:ext cx="3238500" cy="92392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BC01D-C480-8331-AA2B-05E705C36C6A}"/>
              </a:ext>
            </a:extLst>
          </p:cNvPr>
          <p:cNvSpPr txBox="1"/>
          <p:nvPr/>
        </p:nvSpPr>
        <p:spPr>
          <a:xfrm>
            <a:off x="6638925" y="5581651"/>
            <a:ext cx="3838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too fast moving or hot for making so much of the dark matter </a:t>
            </a:r>
            <a:endParaRPr lang="en-IN" sz="2000" b="1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5629883-CF54-8EFC-0904-E223854B32A3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5762625" y="5400675"/>
            <a:ext cx="876300" cy="53491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41F5009-54D0-E6DE-DF63-FF3F48E73204}"/>
              </a:ext>
            </a:extLst>
          </p:cNvPr>
          <p:cNvSpPr txBox="1"/>
          <p:nvPr/>
        </p:nvSpPr>
        <p:spPr>
          <a:xfrm>
            <a:off x="161925" y="2040268"/>
            <a:ext cx="2559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possible candidate of DM can be thought of as </a:t>
            </a:r>
            <a:r>
              <a:rPr lang="en-US" sz="2400" b="1" dirty="0">
                <a:solidFill>
                  <a:srgbClr val="00B0F0"/>
                </a:solidFill>
              </a:rPr>
              <a:t>WIMP</a:t>
            </a:r>
            <a:r>
              <a:rPr lang="en-US" sz="2400" dirty="0"/>
              <a:t>, </a:t>
            </a:r>
          </a:p>
          <a:p>
            <a:r>
              <a:rPr lang="en-US" sz="2400" dirty="0"/>
              <a:t>Weekly Interacting Massive Particle.</a:t>
            </a:r>
          </a:p>
        </p:txBody>
      </p:sp>
    </p:spTree>
    <p:extLst>
      <p:ext uri="{BB962C8B-B14F-4D97-AF65-F5344CB8AC3E}">
        <p14:creationId xmlns:p14="http://schemas.microsoft.com/office/powerpoint/2010/main" val="2960894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120D80-9685-676E-0E2C-96C04A47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Dark Matter at CMS detector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910AEF-304D-403C-E397-28E46EC3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688FAD-5A35-47D7-C8B4-E896ECBE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EF5F3A8-A158-461E-BBDE-CF00399F2525}"/>
              </a:ext>
            </a:extLst>
          </p:cNvPr>
          <p:cNvSpPr/>
          <p:nvPr/>
        </p:nvSpPr>
        <p:spPr>
          <a:xfrm>
            <a:off x="1894502" y="3429001"/>
            <a:ext cx="466725" cy="4857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BB392F-E17A-708B-561C-8D109CC4060B}"/>
              </a:ext>
            </a:extLst>
          </p:cNvPr>
          <p:cNvCxnSpPr>
            <a:cxnSpLocks/>
          </p:cNvCxnSpPr>
          <p:nvPr/>
        </p:nvCxnSpPr>
        <p:spPr>
          <a:xfrm rot="2700000">
            <a:off x="2775882" y="2336801"/>
            <a:ext cx="0" cy="136652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14ADFD-45F7-E410-A547-684FDA7CD7DC}"/>
              </a:ext>
            </a:extLst>
          </p:cNvPr>
          <p:cNvCxnSpPr>
            <a:cxnSpLocks/>
          </p:cNvCxnSpPr>
          <p:nvPr/>
        </p:nvCxnSpPr>
        <p:spPr>
          <a:xfrm rot="8100000">
            <a:off x="2786042" y="3616961"/>
            <a:ext cx="0" cy="136652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0C93F8-0703-7D47-C65B-6499DC30342A}"/>
              </a:ext>
            </a:extLst>
          </p:cNvPr>
          <p:cNvCxnSpPr>
            <a:cxnSpLocks/>
          </p:cNvCxnSpPr>
          <p:nvPr/>
        </p:nvCxnSpPr>
        <p:spPr>
          <a:xfrm rot="18900000">
            <a:off x="1475402" y="2357121"/>
            <a:ext cx="0" cy="1366520"/>
          </a:xfrm>
          <a:prstGeom prst="line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1E4D8E-02B8-3D03-41D8-7BD7E5ADE9AF}"/>
              </a:ext>
            </a:extLst>
          </p:cNvPr>
          <p:cNvCxnSpPr>
            <a:cxnSpLocks/>
          </p:cNvCxnSpPr>
          <p:nvPr/>
        </p:nvCxnSpPr>
        <p:spPr>
          <a:xfrm rot="2700000">
            <a:off x="1485562" y="3627121"/>
            <a:ext cx="0" cy="1366520"/>
          </a:xfrm>
          <a:prstGeom prst="line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FE88E5-1D5E-503D-DB74-26A73B3E4EF8}"/>
              </a:ext>
            </a:extLst>
          </p:cNvPr>
          <p:cNvSpPr txBox="1"/>
          <p:nvPr/>
        </p:nvSpPr>
        <p:spPr>
          <a:xfrm>
            <a:off x="233342" y="2204721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SM</a:t>
            </a:r>
            <a:endParaRPr lang="en-IN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4034B-1078-04CE-75EC-078302CF1069}"/>
              </a:ext>
            </a:extLst>
          </p:cNvPr>
          <p:cNvSpPr txBox="1"/>
          <p:nvPr/>
        </p:nvSpPr>
        <p:spPr>
          <a:xfrm>
            <a:off x="263822" y="4521201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SM</a:t>
            </a:r>
            <a:endParaRPr lang="en-IN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0FF12B-C2F9-0208-A542-85AF28128D28}"/>
              </a:ext>
            </a:extLst>
          </p:cNvPr>
          <p:cNvSpPr txBox="1"/>
          <p:nvPr/>
        </p:nvSpPr>
        <p:spPr>
          <a:xfrm>
            <a:off x="3271182" y="2184401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DM</a:t>
            </a:r>
            <a:endParaRPr lang="en-IN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7F47C7-E869-B682-930A-D8F9F7D7F98B}"/>
              </a:ext>
            </a:extLst>
          </p:cNvPr>
          <p:cNvSpPr txBox="1"/>
          <p:nvPr/>
        </p:nvSpPr>
        <p:spPr>
          <a:xfrm>
            <a:off x="3301662" y="4500881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DM</a:t>
            </a:r>
            <a:endParaRPr lang="en-IN" sz="3200" b="1" dirty="0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F3EE685D-C3EF-5F4D-2A14-2BB4629BC77B}"/>
              </a:ext>
            </a:extLst>
          </p:cNvPr>
          <p:cNvSpPr/>
          <p:nvPr/>
        </p:nvSpPr>
        <p:spPr>
          <a:xfrm rot="5400000">
            <a:off x="1728109" y="137465"/>
            <a:ext cx="997671" cy="2946400"/>
          </a:xfrm>
          <a:prstGeom prst="upArrow">
            <a:avLst>
              <a:gd name="adj1" fmla="val 55146"/>
              <a:gd name="adj2" fmla="val 34887"/>
            </a:avLst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Collider Search</a:t>
            </a:r>
            <a:endParaRPr lang="en-IN" sz="28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8BC7B2-80DD-1630-526A-64328F3C9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44" y="1404000"/>
            <a:ext cx="7200000" cy="4050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BAA770-83AD-EA56-D8A4-D78E78738991}"/>
              </a:ext>
            </a:extLst>
          </p:cNvPr>
          <p:cNvCxnSpPr/>
          <p:nvPr/>
        </p:nvCxnSpPr>
        <p:spPr>
          <a:xfrm flipV="1">
            <a:off x="8324850" y="1111829"/>
            <a:ext cx="2105025" cy="223144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0C6AD3-B93F-3BA9-A052-E96A6987ED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05525" y="3464504"/>
            <a:ext cx="2105025" cy="223144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D028920-9C50-C9DF-E272-7FC2A78B1DF1}"/>
              </a:ext>
            </a:extLst>
          </p:cNvPr>
          <p:cNvSpPr txBox="1"/>
          <p:nvPr/>
        </p:nvSpPr>
        <p:spPr>
          <a:xfrm>
            <a:off x="5638463" y="5633049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DM</a:t>
            </a:r>
            <a:endParaRPr lang="en-IN" sz="3200" b="1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15EFD-BD38-F06C-9DB2-DA18331D3C43}"/>
              </a:ext>
            </a:extLst>
          </p:cNvPr>
          <p:cNvSpPr txBox="1"/>
          <p:nvPr/>
        </p:nvSpPr>
        <p:spPr>
          <a:xfrm>
            <a:off x="10409630" y="758404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DM</a:t>
            </a:r>
            <a:endParaRPr lang="en-IN" sz="3200" b="1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4F8725-BE28-B89B-1A69-5AD360FE2FC6}"/>
              </a:ext>
            </a:extLst>
          </p:cNvPr>
          <p:cNvSpPr txBox="1"/>
          <p:nvPr/>
        </p:nvSpPr>
        <p:spPr>
          <a:xfrm>
            <a:off x="6516322" y="5556777"/>
            <a:ext cx="5722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DM does not leave it’s foot print to the CMS detector.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89906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AC8538-79F7-2A73-E7D3-1519B278E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MET: Signature of Dark Matter</a:t>
            </a:r>
            <a:endParaRPr lang="en-I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385188-B0A0-790D-21A8-281A5E29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Ashim Roy, BNMU            ICHEPAP Conference @ SINP, Kolkata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BED72-FCDD-1F9C-06C7-E9E1F604C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127D8-171D-7F7A-4C39-F952D77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44" y="1336275"/>
            <a:ext cx="5400000" cy="4981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FB0AF-A0C5-8D47-86ED-CDD5BE079B96}"/>
              </a:ext>
            </a:extLst>
          </p:cNvPr>
          <p:cNvSpPr txBox="1"/>
          <p:nvPr/>
        </p:nvSpPr>
        <p:spPr>
          <a:xfrm>
            <a:off x="5562600" y="650851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/>
              <a:t>https://twiki.cern.ch/twiki/bin/view/CMSPublic/PhysicsResultsEXO12048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382AC-AE12-C6FC-8E95-BADFE3FDA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44" y="742950"/>
            <a:ext cx="3600000" cy="332278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8982B0-730B-B2DE-AA7D-228EE4082679}"/>
              </a:ext>
            </a:extLst>
          </p:cNvPr>
          <p:cNvSpPr/>
          <p:nvPr/>
        </p:nvSpPr>
        <p:spPr>
          <a:xfrm>
            <a:off x="1894502" y="3429001"/>
            <a:ext cx="466725" cy="4857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03966D-BDE3-2ADF-6D21-FEE37FA8CDFF}"/>
              </a:ext>
            </a:extLst>
          </p:cNvPr>
          <p:cNvCxnSpPr>
            <a:cxnSpLocks/>
          </p:cNvCxnSpPr>
          <p:nvPr/>
        </p:nvCxnSpPr>
        <p:spPr>
          <a:xfrm rot="2700000">
            <a:off x="2775882" y="2336801"/>
            <a:ext cx="0" cy="136652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1576C5-DA68-11B8-337B-1EA2EC9BB4A9}"/>
              </a:ext>
            </a:extLst>
          </p:cNvPr>
          <p:cNvCxnSpPr>
            <a:cxnSpLocks/>
          </p:cNvCxnSpPr>
          <p:nvPr/>
        </p:nvCxnSpPr>
        <p:spPr>
          <a:xfrm rot="8100000">
            <a:off x="2786042" y="3616961"/>
            <a:ext cx="0" cy="136652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B097DA-BD91-E840-BDB7-2EF2F4D9A7E6}"/>
              </a:ext>
            </a:extLst>
          </p:cNvPr>
          <p:cNvCxnSpPr>
            <a:cxnSpLocks/>
          </p:cNvCxnSpPr>
          <p:nvPr/>
        </p:nvCxnSpPr>
        <p:spPr>
          <a:xfrm rot="18900000">
            <a:off x="1475402" y="2357121"/>
            <a:ext cx="0" cy="1366520"/>
          </a:xfrm>
          <a:prstGeom prst="line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D07D36-7E4A-B54A-C6DC-A6CD9FA51507}"/>
              </a:ext>
            </a:extLst>
          </p:cNvPr>
          <p:cNvCxnSpPr>
            <a:cxnSpLocks/>
          </p:cNvCxnSpPr>
          <p:nvPr/>
        </p:nvCxnSpPr>
        <p:spPr>
          <a:xfrm rot="2700000">
            <a:off x="1485562" y="3627121"/>
            <a:ext cx="0" cy="1366520"/>
          </a:xfrm>
          <a:prstGeom prst="line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CF0DF3-C13A-A61E-E945-A807993C6171}"/>
              </a:ext>
            </a:extLst>
          </p:cNvPr>
          <p:cNvSpPr txBox="1"/>
          <p:nvPr/>
        </p:nvSpPr>
        <p:spPr>
          <a:xfrm>
            <a:off x="233342" y="2204721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SM</a:t>
            </a:r>
            <a:endParaRPr lang="en-IN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2A7721-8F88-9F55-06B7-606F76267FC7}"/>
              </a:ext>
            </a:extLst>
          </p:cNvPr>
          <p:cNvSpPr txBox="1"/>
          <p:nvPr/>
        </p:nvSpPr>
        <p:spPr>
          <a:xfrm>
            <a:off x="263822" y="4521201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SM</a:t>
            </a:r>
            <a:endParaRPr lang="en-I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383DB-8B89-9B03-595E-172DB0DC7F84}"/>
              </a:ext>
            </a:extLst>
          </p:cNvPr>
          <p:cNvSpPr txBox="1"/>
          <p:nvPr/>
        </p:nvSpPr>
        <p:spPr>
          <a:xfrm>
            <a:off x="3271182" y="2184401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DM</a:t>
            </a:r>
            <a:endParaRPr lang="en-IN" sz="3200" b="1" dirty="0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F6E6E0EA-14D2-1EB5-0D01-8AB53F4E2DD2}"/>
              </a:ext>
            </a:extLst>
          </p:cNvPr>
          <p:cNvSpPr/>
          <p:nvPr/>
        </p:nvSpPr>
        <p:spPr>
          <a:xfrm rot="5400000">
            <a:off x="1629028" y="-65489"/>
            <a:ext cx="997671" cy="2946400"/>
          </a:xfrm>
          <a:prstGeom prst="upArrow">
            <a:avLst>
              <a:gd name="adj1" fmla="val 55146"/>
              <a:gd name="adj2" fmla="val 34887"/>
            </a:avLst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Collider Search</a:t>
            </a:r>
            <a:endParaRPr lang="en-IN" sz="28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9F4F76-B926-4161-9A71-35C0D7D1D872}"/>
              </a:ext>
            </a:extLst>
          </p:cNvPr>
          <p:cNvSpPr txBox="1"/>
          <p:nvPr/>
        </p:nvSpPr>
        <p:spPr>
          <a:xfrm>
            <a:off x="3301662" y="4500881"/>
            <a:ext cx="857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DM</a:t>
            </a:r>
            <a:endParaRPr lang="en-IN" sz="3200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8326A3-238D-F81E-FAD7-3DA72A2DF5CB}"/>
              </a:ext>
            </a:extLst>
          </p:cNvPr>
          <p:cNvCxnSpPr>
            <a:cxnSpLocks/>
          </p:cNvCxnSpPr>
          <p:nvPr/>
        </p:nvCxnSpPr>
        <p:spPr>
          <a:xfrm flipV="1">
            <a:off x="1439917" y="2389653"/>
            <a:ext cx="1235539" cy="584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ACF62BD-F61E-DF6A-0611-90C726C12AE8}"/>
              </a:ext>
            </a:extLst>
          </p:cNvPr>
          <p:cNvSpPr txBox="1"/>
          <p:nvPr/>
        </p:nvSpPr>
        <p:spPr>
          <a:xfrm>
            <a:off x="2119945" y="1873648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SM</a:t>
            </a:r>
            <a:endParaRPr lang="en-IN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FBBBE2-77E0-2726-04CF-02C98214B5CB}"/>
              </a:ext>
            </a:extLst>
          </p:cNvPr>
          <p:cNvSpPr txBox="1"/>
          <p:nvPr/>
        </p:nvSpPr>
        <p:spPr>
          <a:xfrm>
            <a:off x="1846258" y="2671894"/>
            <a:ext cx="664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ISR</a:t>
            </a:r>
            <a:endParaRPr lang="en-IN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328482-A36B-AE01-8572-69270BF9B3A3}"/>
              </a:ext>
            </a:extLst>
          </p:cNvPr>
          <p:cNvSpPr txBox="1"/>
          <p:nvPr/>
        </p:nvSpPr>
        <p:spPr>
          <a:xfrm>
            <a:off x="7067550" y="5187668"/>
            <a:ext cx="4980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Missing Transverse Momentum(MET)</a:t>
            </a:r>
            <a:endParaRPr lang="en-IN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290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{515070C8-4BCA-4AA4-BAEA-44AD9A67CC34}tf12214701_win32</Template>
  <TotalTime>13626</TotalTime>
  <Words>1930</Words>
  <Application>Microsoft Office PowerPoint</Application>
  <PresentationFormat>Widescreen</PresentationFormat>
  <Paragraphs>282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Cambria Math</vt:lpstr>
      <vt:lpstr>CgklcbCMR10</vt:lpstr>
      <vt:lpstr>Gabriola</vt:lpstr>
      <vt:lpstr>Goudy Old Style</vt:lpstr>
      <vt:lpstr>Times-Roman</vt:lpstr>
      <vt:lpstr>Wingdings</vt:lpstr>
      <vt:lpstr>Wingdings 2</vt:lpstr>
      <vt:lpstr>SlateVTI</vt:lpstr>
      <vt:lpstr>Search for Dark Matter produced in association with a Higgs boson in  proton–proton collisions at  √s= 13 TeV</vt:lpstr>
      <vt:lpstr>Why do we talk about dark matter?</vt:lpstr>
      <vt:lpstr>PowerPoint Presentation</vt:lpstr>
      <vt:lpstr>What is Dark Matter?</vt:lpstr>
      <vt:lpstr>What is Dark Matter?</vt:lpstr>
      <vt:lpstr>The Four Forces of Nature</vt:lpstr>
      <vt:lpstr>PowerPoint Presentation</vt:lpstr>
      <vt:lpstr>Dark Matter at CMS detector</vt:lpstr>
      <vt:lpstr>MET: Signature of Dark Matter</vt:lpstr>
      <vt:lpstr>Dark Matter Signals</vt:lpstr>
      <vt:lpstr>Dark Matter Models</vt:lpstr>
      <vt:lpstr>The LHC Dark Matter Working Group</vt:lpstr>
      <vt:lpstr>Mono Higgs + MET</vt:lpstr>
      <vt:lpstr>Mono Higgs (→γγ) + MET</vt:lpstr>
      <vt:lpstr>Mono Higgs (→γγ) + MET</vt:lpstr>
      <vt:lpstr>Mono Higgs (→γγ) + MET </vt:lpstr>
      <vt:lpstr>Mono Higgs (→γγ) + MET (35.9 fb-1) </vt:lpstr>
      <vt:lpstr>Mono Higgs (→bb) + MET</vt:lpstr>
      <vt:lpstr>Mono Higgs (→bb) + MET</vt:lpstr>
      <vt:lpstr>Mono Higgs (→bb) + MET</vt:lpstr>
      <vt:lpstr>Mono Higgs (→bb) + MET (35.9 fb-1)</vt:lpstr>
      <vt:lpstr>Mono Higgs (→bb, γγ,, ZZ,WW) + MET </vt:lpstr>
      <vt:lpstr>Mono Higgs (→bb, γγ,, ZZ,WW) + MET</vt:lpstr>
      <vt:lpstr>Mono Higgs (→bb, γγ,, ZZ,WW) + MET</vt:lpstr>
      <vt:lpstr>Mono Higgs (→bb, γγ,, ZZ,WW) + MET</vt:lpstr>
      <vt:lpstr>Outlook</vt:lpstr>
      <vt:lpstr>Thank you!</vt:lpstr>
      <vt:lpstr>Extra Slides</vt:lpstr>
      <vt:lpstr>CMS Detector at LHC</vt:lpstr>
      <vt:lpstr>MET Reconstruction</vt:lpstr>
      <vt:lpstr>Mono Higgs (→γγ) + MET</vt:lpstr>
      <vt:lpstr>Mono Higgs (→γγ) + MET (35.9 fb-1) </vt:lpstr>
      <vt:lpstr>Mono Higgs (→γγ) + MET</vt:lpstr>
      <vt:lpstr>Mono Higgs (→γγ) + MET</vt:lpstr>
      <vt:lpstr>Mono Higgs (→bb) + MET</vt:lpstr>
      <vt:lpstr>Mono Higgs (→bb) + MET</vt:lpstr>
      <vt:lpstr>Mono Higgs (→bb) + MET</vt:lpstr>
      <vt:lpstr>Mono Higgs (→bb) + MET</vt:lpstr>
      <vt:lpstr>Mono Higgs (→bb) + MET</vt:lpstr>
      <vt:lpstr>2HDM+a</vt:lpstr>
      <vt:lpstr>Z-2HDM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ASHIM ROY</dc:creator>
  <cp:lastModifiedBy>ASHIM ROY</cp:lastModifiedBy>
  <cp:revision>592</cp:revision>
  <dcterms:created xsi:type="dcterms:W3CDTF">2023-07-31T04:37:34Z</dcterms:created>
  <dcterms:modified xsi:type="dcterms:W3CDTF">2023-12-11T11:46:33Z</dcterms:modified>
</cp:coreProperties>
</file>